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Gowun Batang"/>
      <p:regular r:id="rId34"/>
      <p:bold r:id="rId35"/>
    </p:embeddedFont>
    <p:embeddedFont>
      <p:font typeface="JetBrains Mono Medium"/>
      <p:regular r:id="rId36"/>
      <p:bold r:id="rId37"/>
      <p:italic r:id="rId38"/>
      <p:boldItalic r:id="rId39"/>
    </p:embeddedFont>
    <p:embeddedFont>
      <p:font typeface="IBM Plex Sans KR Light"/>
      <p:regular r:id="rId40"/>
      <p:bold r:id="rId41"/>
    </p:embeddedFont>
    <p:embeddedFont>
      <p:font typeface="DM Serif Display"/>
      <p:regular r:id="rId42"/>
      <p:italic r:id="rId43"/>
    </p:embeddedFont>
    <p:embeddedFont>
      <p:font typeface="JetBrains Mono"/>
      <p:regular r:id="rId44"/>
      <p:bold r:id="rId45"/>
      <p:italic r:id="rId46"/>
      <p:boldItalic r:id="rId47"/>
    </p:embeddedFont>
    <p:embeddedFont>
      <p:font typeface="IBM Plex Sans KR"/>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0" roundtripDataSignature="AMtx7miPnGe1e47UsRWSvIJbBnvf5oRJ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6E3214-BD59-4B8E-BD90-6975BBA40DCB}">
  <a:tblStyle styleId="{0A6E3214-BD59-4B8E-BD90-6975BBA40DC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KRLight-regular.fntdata"/><Relationship Id="rId42" Type="http://schemas.openxmlformats.org/officeDocument/2006/relationships/font" Target="fonts/DMSerifDisplay-regular.fntdata"/><Relationship Id="rId41" Type="http://schemas.openxmlformats.org/officeDocument/2006/relationships/font" Target="fonts/IBMPlexSansKRLight-bold.fntdata"/><Relationship Id="rId44" Type="http://schemas.openxmlformats.org/officeDocument/2006/relationships/font" Target="fonts/JetBrainsMono-regular.fntdata"/><Relationship Id="rId43" Type="http://schemas.openxmlformats.org/officeDocument/2006/relationships/font" Target="fonts/DMSerifDisplay-italic.fntdata"/><Relationship Id="rId46" Type="http://schemas.openxmlformats.org/officeDocument/2006/relationships/font" Target="fonts/JetBrainsMono-italic.fntdata"/><Relationship Id="rId45" Type="http://schemas.openxmlformats.org/officeDocument/2006/relationships/font" Target="fonts/JetBrains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IBMPlexSansKR-regular.fntdata"/><Relationship Id="rId47" Type="http://schemas.openxmlformats.org/officeDocument/2006/relationships/font" Target="fonts/JetBrainsMono-boldItalic.fntdata"/><Relationship Id="rId49" Type="http://schemas.openxmlformats.org/officeDocument/2006/relationships/font" Target="fonts/IBMPlexSansKR-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GowunBatang-bold.fntdata"/><Relationship Id="rId34" Type="http://schemas.openxmlformats.org/officeDocument/2006/relationships/font" Target="fonts/GowunBatang-regular.fntdata"/><Relationship Id="rId37" Type="http://schemas.openxmlformats.org/officeDocument/2006/relationships/font" Target="fonts/JetBrainsMonoMedium-bold.fntdata"/><Relationship Id="rId36" Type="http://schemas.openxmlformats.org/officeDocument/2006/relationships/font" Target="fonts/JetBrainsMonoMedium-regular.fntdata"/><Relationship Id="rId39" Type="http://schemas.openxmlformats.org/officeDocument/2006/relationships/font" Target="fonts/JetBrainsMonoMedium-boldItalic.fntdata"/><Relationship Id="rId38" Type="http://schemas.openxmlformats.org/officeDocument/2006/relationships/font" Target="fonts/JetBrainsMon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ko" sz="1800" u="none" strike="noStrike">
                <a:solidFill>
                  <a:srgbClr val="444444"/>
                </a:solidFill>
                <a:latin typeface="Dotum"/>
                <a:ea typeface="Dotum"/>
                <a:cs typeface="Dotum"/>
                <a:sym typeface="Dotum"/>
              </a:rPr>
              <a:t>Hello, our name is Suwon Jang, Hyen Jo, Yewon Park and we will taking about 'Finding stress factors and solving through auto exercise recommendation'.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700"/>
              <a:t>to find the relation with stress, i firstly made the heatmap. As you can see, the horizontal- highlighted points are very vivid, indicating the  big correlation with stress and other factors. the right side show the correaltation rate. There was many negative relations</a:t>
            </a:r>
            <a:endParaRPr sz="17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700"/>
              <a:t>We also made a visualisation of the heatmap.</a:t>
            </a:r>
            <a:endParaRPr sz="1700"/>
          </a:p>
          <a:p>
            <a:pPr indent="0" lvl="0" marL="0" rtl="0" algn="l">
              <a:lnSpc>
                <a:spcPct val="100000"/>
              </a:lnSpc>
              <a:spcBef>
                <a:spcPts val="0"/>
              </a:spcBef>
              <a:spcAft>
                <a:spcPts val="0"/>
              </a:spcAft>
              <a:buSzPts val="1100"/>
              <a:buNone/>
            </a:pPr>
            <a:r>
              <a:t/>
            </a:r>
            <a:endParaRPr sz="1700"/>
          </a:p>
          <a:p>
            <a:pPr indent="0" lvl="0" marL="0" rtl="0" algn="l">
              <a:lnSpc>
                <a:spcPct val="100000"/>
              </a:lnSpc>
              <a:spcBef>
                <a:spcPts val="0"/>
              </a:spcBef>
              <a:spcAft>
                <a:spcPts val="0"/>
              </a:spcAft>
              <a:buSzPts val="1100"/>
              <a:buNone/>
            </a:pPr>
            <a:r>
              <a:rPr lang="ko" sz="1700"/>
              <a:t> as you can see, the tendency is clearly visible without any data processing.</a:t>
            </a:r>
            <a:endParaRPr sz="1700"/>
          </a:p>
          <a:p>
            <a:pPr indent="0" lvl="0" marL="0" rtl="0" algn="l">
              <a:lnSpc>
                <a:spcPct val="100000"/>
              </a:lnSpc>
              <a:spcBef>
                <a:spcPts val="0"/>
              </a:spcBef>
              <a:spcAft>
                <a:spcPts val="0"/>
              </a:spcAft>
              <a:buSzPts val="1100"/>
              <a:buNone/>
            </a:pPr>
            <a:r>
              <a:t/>
            </a:r>
            <a:endParaRPr sz="1700"/>
          </a:p>
          <a:p>
            <a:pPr indent="0" lvl="0" marL="0" rtl="0" algn="l">
              <a:lnSpc>
                <a:spcPct val="100000"/>
              </a:lnSpc>
              <a:spcBef>
                <a:spcPts val="0"/>
              </a:spcBef>
              <a:spcAft>
                <a:spcPts val="0"/>
              </a:spcAft>
              <a:buSzPts val="1100"/>
              <a:buNone/>
            </a:pPr>
            <a:r>
              <a:t/>
            </a:r>
            <a:endParaRPr sz="17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by linear regression, we picked the numeral values for the logistic regression and had a value of 0.84281 and 0.74667, shortened by the significant number of 5.</a:t>
            </a:r>
            <a:endParaRPr/>
          </a:p>
          <a:p>
            <a:pPr indent="0" lvl="0" marL="0" rtl="0" algn="l">
              <a:lnSpc>
                <a:spcPct val="100000"/>
              </a:lnSpc>
              <a:spcBef>
                <a:spcPts val="0"/>
              </a:spcBef>
              <a:spcAft>
                <a:spcPts val="0"/>
              </a:spcAft>
              <a:buSzPts val="1100"/>
              <a:buNone/>
            </a:pPr>
            <a:r>
              <a:rPr lang="ko"/>
              <a:t>Then, with the unsatisfying value, we tried again including non numeral values using one hot encoding</a:t>
            </a:r>
            <a:endParaRPr/>
          </a:p>
          <a:p>
            <a:pPr indent="0" lvl="0" marL="0" rtl="0" algn="l">
              <a:lnSpc>
                <a:spcPct val="100000"/>
              </a:lnSpc>
              <a:spcBef>
                <a:spcPts val="0"/>
              </a:spcBef>
              <a:spcAft>
                <a:spcPts val="0"/>
              </a:spcAft>
              <a:buSzPts val="1100"/>
              <a:buNone/>
            </a:pPr>
            <a:r>
              <a:rPr lang="ko"/>
              <a:t>changin in to MLP lowened the training score but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overfit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i="0" lang="ko" sz="1700"/>
              <a:t>The second dataset is the dataset of fitness exercises usingBFP&amp;BMI dataset, for the purpose of “</a:t>
            </a:r>
            <a:r>
              <a:rPr lang="ko" sz="2400">
                <a:latin typeface="Times New Roman"/>
                <a:ea typeface="Times New Roman"/>
                <a:cs typeface="Times New Roman"/>
                <a:sym typeface="Times New Roman"/>
              </a:rPr>
              <a:t>Finding the just exercise intensity for the ones who are stressed to effectively manage the stress</a:t>
            </a:r>
            <a:r>
              <a:rPr b="1" i="0" lang="ko" sz="1700"/>
              <a:t>”</a:t>
            </a:r>
            <a:endParaRPr/>
          </a:p>
          <a:p>
            <a:pPr indent="0" lvl="0" marL="0" rtl="0" algn="l">
              <a:lnSpc>
                <a:spcPct val="100000"/>
              </a:lnSpc>
              <a:spcBef>
                <a:spcPts val="0"/>
              </a:spcBef>
              <a:spcAft>
                <a:spcPts val="0"/>
              </a:spcAft>
              <a:buSzPts val="1100"/>
              <a:buNone/>
            </a:pPr>
            <a:r>
              <a:rPr b="1" i="0" lang="ko" sz="1700"/>
              <a:t>The progress was held by the following</a:t>
            </a:r>
            <a:endParaRPr/>
          </a:p>
          <a:p>
            <a:pPr indent="0" lvl="0" marL="0" rtl="0" algn="l">
              <a:lnSpc>
                <a:spcPct val="100000"/>
              </a:lnSpc>
              <a:spcBef>
                <a:spcPts val="0"/>
              </a:spcBef>
              <a:spcAft>
                <a:spcPts val="0"/>
              </a:spcAft>
              <a:buSzPts val="1100"/>
              <a:buNone/>
            </a:pPr>
            <a:r>
              <a:t/>
            </a:r>
            <a:endParaRPr b="1" i="1" sz="17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700">
                <a:solidFill>
                  <a:schemeClr val="dk1"/>
                </a:solidFill>
                <a:latin typeface="IBM Plex Sans KR"/>
                <a:ea typeface="IBM Plex Sans KR"/>
                <a:cs typeface="IBM Plex Sans KR"/>
                <a:sym typeface="IBM Plex Sans KR"/>
              </a:rPr>
              <a:t>Firstly, We checked through visualization to see if the data has a bias.</a:t>
            </a:r>
            <a:endParaRPr sz="1700">
              <a:solidFill>
                <a:schemeClr val="dk1"/>
              </a:solidFill>
              <a:latin typeface="IBM Plex Sans KR"/>
              <a:ea typeface="IBM Plex Sans KR"/>
              <a:cs typeface="IBM Plex Sans KR"/>
              <a:sym typeface="IBM Plex Sans KR"/>
            </a:endParaRPr>
          </a:p>
          <a:p>
            <a:pPr indent="0" lvl="0" marL="0" rtl="0" algn="l">
              <a:lnSpc>
                <a:spcPct val="100000"/>
              </a:lnSpc>
              <a:spcBef>
                <a:spcPts val="0"/>
              </a:spcBef>
              <a:spcAft>
                <a:spcPts val="0"/>
              </a:spcAft>
              <a:buSzPts val="1100"/>
              <a:buNone/>
            </a:pPr>
            <a:r>
              <a:rPr lang="ko" sz="1700">
                <a:solidFill>
                  <a:schemeClr val="dk1"/>
                </a:solidFill>
                <a:latin typeface="IBM Plex Sans KR"/>
                <a:ea typeface="IBM Plex Sans KR"/>
                <a:cs typeface="IBM Plex Sans KR"/>
                <a:sym typeface="IBM Plex Sans KR"/>
              </a:rPr>
              <a:t>As we can see, </a:t>
            </a:r>
            <a:r>
              <a:rPr lang="ko" sz="1700">
                <a:solidFill>
                  <a:schemeClr val="dk1"/>
                </a:solidFill>
                <a:latin typeface="Microsoft Yahei"/>
                <a:ea typeface="Microsoft Yahei"/>
                <a:cs typeface="Microsoft Yahei"/>
                <a:sym typeface="Microsoft Yahei"/>
              </a:rPr>
              <a:t>age is evenly distributed from 20s to 70s. </a:t>
            </a:r>
            <a:endParaRPr sz="1700">
              <a:solidFill>
                <a:schemeClr val="dk1"/>
              </a:solidFill>
              <a:latin typeface="Microsoft Yahei"/>
              <a:ea typeface="Microsoft Yahei"/>
              <a:cs typeface="Microsoft Yahei"/>
              <a:sym typeface="Microsoft Yahei"/>
            </a:endParaRPr>
          </a:p>
          <a:p>
            <a:pPr indent="0" lvl="0" marL="0" rtl="0" algn="l">
              <a:lnSpc>
                <a:spcPct val="100000"/>
              </a:lnSpc>
              <a:spcBef>
                <a:spcPts val="0"/>
              </a:spcBef>
              <a:spcAft>
                <a:spcPts val="0"/>
              </a:spcAft>
              <a:buClr>
                <a:schemeClr val="dk1"/>
              </a:buClr>
              <a:buSzPts val="1100"/>
              <a:buFont typeface="Arial"/>
              <a:buNone/>
            </a:pPr>
            <a:r>
              <a:rPr lang="ko" sz="1700">
                <a:solidFill>
                  <a:schemeClr val="dk1"/>
                </a:solidFill>
                <a:latin typeface="Microsoft Yahei"/>
                <a:ea typeface="Microsoft Yahei"/>
                <a:cs typeface="Microsoft Yahei"/>
                <a:sym typeface="Microsoft Yahei"/>
              </a:rPr>
              <a:t>And Gender has the similar percentage.</a:t>
            </a:r>
            <a:endParaRPr sz="1700">
              <a:solidFill>
                <a:schemeClr val="dk1"/>
              </a:solidFill>
              <a:latin typeface="Microsoft Yahei"/>
              <a:ea typeface="Microsoft Yahei"/>
              <a:cs typeface="Microsoft Yahei"/>
              <a:sym typeface="Microsoft Yahe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ko" sz="1650">
                <a:solidFill>
                  <a:schemeClr val="dk1"/>
                </a:solidFill>
                <a:latin typeface="Microsoft Yahei"/>
                <a:ea typeface="Microsoft Yahei"/>
                <a:cs typeface="Microsoft Yahei"/>
                <a:sym typeface="Microsoft Yahei"/>
              </a:rPr>
              <a:t>B</a:t>
            </a:r>
            <a:r>
              <a:rPr b="1" lang="ko" sz="1600">
                <a:solidFill>
                  <a:schemeClr val="dk1"/>
                </a:solidFill>
                <a:latin typeface="Microsoft Yahei"/>
                <a:ea typeface="Microsoft Yahei"/>
                <a:cs typeface="Microsoft Yahei"/>
                <a:sym typeface="Microsoft Yahei"/>
              </a:rPr>
              <a:t>MI has a correlation of 1.0 with Exercise recommendation Plan. So, we had to remove the column. </a:t>
            </a:r>
            <a:endParaRPr b="1" sz="1600">
              <a:solidFill>
                <a:schemeClr val="dk1"/>
              </a:solidFill>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b="1" lang="ko" sz="1600">
                <a:solidFill>
                  <a:schemeClr val="dk1"/>
                </a:solidFill>
                <a:latin typeface="IBM Plex Sans KR"/>
                <a:ea typeface="IBM Plex Sans KR"/>
                <a:cs typeface="IBM Plex Sans KR"/>
                <a:sym typeface="IBM Plex Sans KR"/>
              </a:rPr>
              <a:t>We don't know exactly what a workout plan means.</a:t>
            </a:r>
            <a:endParaRPr b="1" sz="1600">
              <a:solidFill>
                <a:schemeClr val="dk1"/>
              </a:solidFill>
              <a:latin typeface="IBM Plex Sans KR"/>
              <a:ea typeface="IBM Plex Sans KR"/>
              <a:cs typeface="IBM Plex Sans KR"/>
              <a:sym typeface="IBM Plex Sans KR"/>
            </a:endParaRPr>
          </a:p>
          <a:p>
            <a:pPr indent="0" lvl="0" marL="0" rtl="0" algn="l">
              <a:lnSpc>
                <a:spcPct val="100000"/>
              </a:lnSpc>
              <a:spcBef>
                <a:spcPts val="0"/>
              </a:spcBef>
              <a:spcAft>
                <a:spcPts val="0"/>
              </a:spcAft>
              <a:buSzPts val="1100"/>
              <a:buNone/>
            </a:pPr>
            <a:r>
              <a:rPr b="1" lang="ko" sz="1600">
                <a:solidFill>
                  <a:schemeClr val="dk1"/>
                </a:solidFill>
                <a:latin typeface="Microsoft Yahei"/>
                <a:ea typeface="Microsoft Yahei"/>
                <a:cs typeface="Microsoft Yahei"/>
                <a:sym typeface="Microsoft Yahei"/>
              </a:rPr>
              <a:t>However, this correlation allowed us to get information about Exercise recommendation Plan</a:t>
            </a:r>
            <a:endParaRPr b="1"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0" i="0" lang="ko" sz="1800" u="none" strike="noStrike">
                <a:solidFill>
                  <a:srgbClr val="444444"/>
                </a:solidFill>
                <a:latin typeface="Dotum"/>
                <a:ea typeface="Dotum"/>
                <a:cs typeface="Dotum"/>
                <a:sym typeface="Dotum"/>
              </a:rPr>
              <a:t>I took the user's height, weight, gender, and age and found out the range of BMIcase and BFPcase to tell them BMI and body fat percentage and BMIcase and BFPcase. BMIcase was divided smoothly, but</a:t>
            </a:r>
            <a:endParaRPr sz="17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0" i="0" lang="ko" sz="1600" u="none" strike="noStrike">
                <a:solidFill>
                  <a:srgbClr val="444444"/>
                </a:solidFill>
                <a:latin typeface="Dotum"/>
                <a:ea typeface="Dotum"/>
                <a:cs typeface="Dotum"/>
                <a:sym typeface="Dotum"/>
              </a:rPr>
              <a:t>BFPcase was initially difficult because the range was not divided accurately and there were overlapping parts. </a:t>
            </a:r>
            <a:endParaRPr sz="17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700"/>
              <a:t>So I searched for a body fat percentage calculator and found that it calculates body fat percentage differently depending on gender, so I divided the data into women and men and found out the range, and it came out accurately.</a:t>
            </a:r>
            <a:endParaRPr sz="17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ko" sz="1800" u="none" strike="noStrike">
                <a:solidFill>
                  <a:srgbClr val="444444"/>
                </a:solidFill>
                <a:latin typeface="Dotum"/>
                <a:ea typeface="Dotum"/>
                <a:cs typeface="Dotum"/>
                <a:sym typeface="Dotum"/>
              </a:rPr>
              <a:t>Considering the range, I took the user's height, weight, gender, and age and found BMI and BMIcase, Body Fat Percentage and BFPcase, combined them with the original data, and outputted the data to find this.</a:t>
            </a:r>
            <a:endParaRPr sz="17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700"/>
              <a:t>We often hear that stress is the factor of all diseases. mild ones like cold or influenza, and sedious  ones like cancer.</a:t>
            </a:r>
            <a:endParaRPr sz="1700"/>
          </a:p>
          <a:p>
            <a:pPr indent="0" lvl="0" marL="0" rtl="0" algn="l">
              <a:lnSpc>
                <a:spcPct val="100000"/>
              </a:lnSpc>
              <a:spcBef>
                <a:spcPts val="0"/>
              </a:spcBef>
              <a:spcAft>
                <a:spcPts val="0"/>
              </a:spcAft>
              <a:buSzPts val="1100"/>
              <a:buNone/>
            </a:pPr>
            <a:r>
              <a:t/>
            </a:r>
            <a:endParaRPr sz="1700"/>
          </a:p>
          <a:p>
            <a:pPr indent="0" lvl="0" marL="0" rtl="0" algn="l">
              <a:lnSpc>
                <a:spcPct val="100000"/>
              </a:lnSpc>
              <a:spcBef>
                <a:spcPts val="0"/>
              </a:spcBef>
              <a:spcAft>
                <a:spcPts val="0"/>
              </a:spcAft>
              <a:buSzPts val="1100"/>
              <a:buNone/>
            </a:pPr>
            <a:r>
              <a:rPr lang="ko" sz="1700"/>
              <a:t>That makes us question, What is stress? Do we have stress? </a:t>
            </a:r>
            <a:endParaRPr sz="17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700"/>
              <a:t>This is visualization of DecisionTreeClassifier. This selects the most important feature to split the data and recursively builds a tree structure. </a:t>
            </a:r>
            <a:endParaRPr sz="17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ko" sz="1700"/>
              <a:t>New data is classified by following the conditions of the tree to reach a final leaf node.</a:t>
            </a:r>
            <a:endParaRPr/>
          </a:p>
          <a:p>
            <a:pPr indent="0" lvl="0" marL="0" rtl="0" algn="l">
              <a:lnSpc>
                <a:spcPct val="100000"/>
              </a:lnSpc>
              <a:spcBef>
                <a:spcPts val="0"/>
              </a:spcBef>
              <a:spcAft>
                <a:spcPts val="0"/>
              </a:spcAft>
              <a:buSzPts val="1100"/>
              <a:buNone/>
            </a:pPr>
            <a:r>
              <a:t/>
            </a:r>
            <a:endParaRPr sz="17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sz="2400"/>
          </a:p>
          <a:p>
            <a:pPr indent="-298450" lvl="0" marL="457200" rtl="0" algn="l">
              <a:lnSpc>
                <a:spcPct val="100000"/>
              </a:lnSpc>
              <a:spcBef>
                <a:spcPts val="0"/>
              </a:spcBef>
              <a:spcAft>
                <a:spcPts val="0"/>
              </a:spcAft>
              <a:buSzPts val="1100"/>
              <a:buChar char="●"/>
            </a:pPr>
            <a:r>
              <a:rPr lang="ko" sz="2400"/>
              <a:t>I tried to learn 4 models and find the optimal model. </a:t>
            </a:r>
            <a:endParaRPr/>
          </a:p>
          <a:p>
            <a:pPr indent="-298450" lvl="0" marL="457200" rtl="0" algn="l">
              <a:lnSpc>
                <a:spcPct val="100000"/>
              </a:lnSpc>
              <a:spcBef>
                <a:spcPts val="0"/>
              </a:spcBef>
              <a:spcAft>
                <a:spcPts val="0"/>
              </a:spcAft>
              <a:buSzPts val="1100"/>
              <a:buChar char="●"/>
            </a:pPr>
            <a:r>
              <a:rPr lang="ko" sz="2400"/>
              <a:t>In this process, overfitting was solved through normalization using Ridge and Lasso, and the optimal parameters were found and re-trained through hyperparameter tuning.</a:t>
            </a:r>
            <a:endParaRPr/>
          </a:p>
          <a:p>
            <a:pPr indent="-298450" lvl="0" marL="457200" rtl="0" algn="l">
              <a:lnSpc>
                <a:spcPct val="100000"/>
              </a:lnSpc>
              <a:spcBef>
                <a:spcPts val="0"/>
              </a:spcBef>
              <a:spcAft>
                <a:spcPts val="0"/>
              </a:spcAft>
              <a:buSzPts val="1100"/>
              <a:buChar char="●"/>
            </a:pPr>
            <a:r>
              <a:rPr lang="ko" sz="2400"/>
              <a:t>As a result, the following scores were obtained.</a:t>
            </a:r>
            <a:endParaRPr/>
          </a:p>
          <a:p>
            <a:pPr indent="-298450" lvl="0" marL="457200" rtl="0" algn="l">
              <a:lnSpc>
                <a:spcPct val="100000"/>
              </a:lnSpc>
              <a:spcBef>
                <a:spcPts val="0"/>
              </a:spcBef>
              <a:spcAft>
                <a:spcPts val="0"/>
              </a:spcAft>
              <a:buSzPts val="1100"/>
              <a:buChar char="●"/>
            </a:pPr>
            <a:r>
              <a:rPr lang="ko" sz="4000"/>
              <a:t>Overall, the scores look pretty good</a:t>
            </a:r>
            <a:endParaRPr sz="2400"/>
          </a:p>
          <a:p>
            <a:pPr indent="-298450" lvl="0" marL="457200" rtl="0" algn="l">
              <a:lnSpc>
                <a:spcPct val="100000"/>
              </a:lnSpc>
              <a:spcBef>
                <a:spcPts val="0"/>
              </a:spcBef>
              <a:spcAft>
                <a:spcPts val="0"/>
              </a:spcAft>
              <a:buSzPts val="1100"/>
              <a:buChar char="●"/>
            </a:pPr>
            <a:r>
              <a:rPr lang="ko" sz="4000"/>
              <a:t>As you can see, it was found that the decision tree was the most suitable.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ko" sz="1800" u="none" strike="noStrike">
                <a:solidFill>
                  <a:srgbClr val="444444"/>
                </a:solidFill>
                <a:latin typeface="Dotum"/>
                <a:ea typeface="Dotum"/>
                <a:cs typeface="Dotum"/>
                <a:sym typeface="Dotum"/>
              </a:rPr>
              <a:t>Each model of prediction seems to be able to obtain meaningful results, meaning that it is at a high level. We tell the user whether he or she is stressed based on his or her data and whether we can encourage exercise to relieve stress.</a:t>
            </a:r>
            <a:endParaRPr/>
          </a:p>
          <a:p>
            <a:pPr indent="0" lvl="0" marL="0" rtl="0" algn="l">
              <a:lnSpc>
                <a:spcPct val="100000"/>
              </a:lnSpc>
              <a:spcBef>
                <a:spcPts val="0"/>
              </a:spcBef>
              <a:spcAft>
                <a:spcPts val="0"/>
              </a:spcAft>
              <a:buSzPts val="1100"/>
              <a:buNone/>
            </a:pPr>
            <a:r>
              <a:t/>
            </a:r>
            <a:endParaRPr b="0" i="0" sz="1800" u="none" strike="noStrike">
              <a:solidFill>
                <a:srgbClr val="444444"/>
              </a:solidFill>
              <a:latin typeface="Dotum"/>
              <a:ea typeface="Dotum"/>
              <a:cs typeface="Dotum"/>
              <a:sym typeface="Dotum"/>
            </a:endParaRPr>
          </a:p>
          <a:p>
            <a:pPr indent="0" lvl="0" marL="0" rtl="0" algn="l">
              <a:lnSpc>
                <a:spcPct val="100000"/>
              </a:lnSpc>
              <a:spcBef>
                <a:spcPts val="0"/>
              </a:spcBef>
              <a:spcAft>
                <a:spcPts val="0"/>
              </a:spcAft>
              <a:buSzPts val="1100"/>
              <a:buNone/>
            </a:pPr>
            <a:r>
              <a:rPr b="0" i="0" lang="ko" sz="1800" u="none" strike="noStrike">
                <a:solidFill>
                  <a:srgbClr val="444444"/>
                </a:solidFill>
                <a:latin typeface="Dotum"/>
                <a:ea typeface="Dotum"/>
                <a:cs typeface="Dotum"/>
                <a:sym typeface="Dotum"/>
              </a:rPr>
              <a:t>Therefore, “”</a:t>
            </a:r>
            <a:endParaRPr sz="17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ko" sz="3200"/>
              <a:t>The QR code allows you to do this. Go in there</a:t>
            </a:r>
            <a:endParaRPr sz="1700"/>
          </a:p>
          <a:p>
            <a:pPr indent="0" lvl="0" marL="0" marR="0" rtl="0" algn="l">
              <a:lnSpc>
                <a:spcPct val="100000"/>
              </a:lnSpc>
              <a:spcBef>
                <a:spcPts val="0"/>
              </a:spcBef>
              <a:spcAft>
                <a:spcPts val="0"/>
              </a:spcAft>
              <a:buClr>
                <a:srgbClr val="000000"/>
              </a:buClr>
              <a:buSzPts val="1100"/>
              <a:buFont typeface="Arial"/>
              <a:buNone/>
            </a:pPr>
            <a:r>
              <a:rPr lang="ko" sz="4800"/>
              <a:t>We obtained weights and biases from our model through the results.coef_ and results.intercept_methods. We built this platform by obtaining equations from the model</a:t>
            </a:r>
            <a:endParaRPr sz="3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ko"/>
              <a:t>Before the project, we made the ethics guidelines in terms of machine learning. </a:t>
            </a:r>
            <a:endParaRPr/>
          </a:p>
          <a:p>
            <a:pPr indent="0" lvl="0" marL="0" marR="0" rtl="0" algn="l">
              <a:lnSpc>
                <a:spcPct val="100000"/>
              </a:lnSpc>
              <a:spcBef>
                <a:spcPts val="0"/>
              </a:spcBef>
              <a:spcAft>
                <a:spcPts val="0"/>
              </a:spcAft>
              <a:buClr>
                <a:schemeClr val="dk1"/>
              </a:buClr>
              <a:buSzPts val="1100"/>
              <a:buFont typeface="Arial"/>
              <a:buNone/>
            </a:pPr>
            <a:r>
              <a:rPr b="0" i="0" lang="ko" sz="1800" u="none" strike="noStrike">
                <a:solidFill>
                  <a:srgbClr val="000000"/>
                </a:solidFill>
                <a:latin typeface="IBM Plex Sans KR"/>
                <a:ea typeface="IBM Plex Sans KR"/>
                <a:cs typeface="IBM Plex Sans KR"/>
                <a:sym typeface="IBM Plex Sans KR"/>
              </a:rPr>
              <a:t>Do you know the trolly dilemma?</a:t>
            </a:r>
            <a:endParaRPr/>
          </a:p>
          <a:p>
            <a:pPr indent="0" lvl="0" marL="0" marR="0" rtl="0" algn="l">
              <a:lnSpc>
                <a:spcPct val="100000"/>
              </a:lnSpc>
              <a:spcBef>
                <a:spcPts val="0"/>
              </a:spcBef>
              <a:spcAft>
                <a:spcPts val="0"/>
              </a:spcAft>
              <a:buClr>
                <a:schemeClr val="dk1"/>
              </a:buClr>
              <a:buSzPts val="1100"/>
              <a:buFont typeface="Arial"/>
              <a:buNone/>
            </a:pPr>
            <a:r>
              <a:rPr b="0" i="0" lang="ko" sz="1800" u="none" strike="noStrike">
                <a:solidFill>
                  <a:srgbClr val="000000"/>
                </a:solidFill>
                <a:latin typeface="IBM Plex Sans KR"/>
                <a:ea typeface="IBM Plex Sans KR"/>
                <a:cs typeface="IBM Plex Sans KR"/>
                <a:sym typeface="IBM Plex Sans KR"/>
              </a:rPr>
              <a:t>the ethical dilemmas have come into real-life problems due to the advance of technologies : so now decision of the dilemmas depends solely on engineers. </a:t>
            </a:r>
            <a:endParaRPr/>
          </a:p>
          <a:p>
            <a:pPr indent="0" lvl="0" marL="0" marR="0" rtl="0" algn="l">
              <a:lnSpc>
                <a:spcPct val="100000"/>
              </a:lnSpc>
              <a:spcBef>
                <a:spcPts val="0"/>
              </a:spcBef>
              <a:spcAft>
                <a:spcPts val="0"/>
              </a:spcAft>
              <a:buClr>
                <a:schemeClr val="dk1"/>
              </a:buClr>
              <a:buSzPts val="1100"/>
              <a:buFont typeface="Arial"/>
              <a:buNone/>
            </a:pPr>
            <a:r>
              <a:t/>
            </a:r>
            <a:endParaRPr b="0" i="0" sz="1800" u="none" strike="noStrike">
              <a:solidFill>
                <a:srgbClr val="000000"/>
              </a:solidFill>
              <a:latin typeface="IBM Plex Sans KR"/>
              <a:ea typeface="IBM Plex Sans KR"/>
              <a:cs typeface="IBM Plex Sans KR"/>
              <a:sym typeface="IBM Plex Sans K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ko" sz="1100" u="none" strike="noStrike">
                <a:solidFill>
                  <a:srgbClr val="000000"/>
                </a:solidFill>
                <a:latin typeface="IBM Plex Sans KR"/>
                <a:ea typeface="IBM Plex Sans KR"/>
                <a:cs typeface="IBM Plex Sans KR"/>
                <a:sym typeface="IBM Plex Sans KR"/>
              </a:rPr>
              <a:t>We were aware of this problem, and adapted the guideline also to our project</a:t>
            </a:r>
            <a:endParaRPr/>
          </a:p>
          <a:p>
            <a:pPr indent="0" lvl="0" marL="0" rtl="0" algn="l">
              <a:lnSpc>
                <a:spcPct val="100000"/>
              </a:lnSpc>
              <a:spcBef>
                <a:spcPts val="0"/>
              </a:spcBef>
              <a:spcAft>
                <a:spcPts val="0"/>
              </a:spcAft>
              <a:buClr>
                <a:schemeClr val="dk1"/>
              </a:buClr>
              <a:buSzPts val="1100"/>
              <a:buFont typeface="Arial"/>
              <a:buNone/>
            </a:pPr>
            <a:r>
              <a:rPr lang="ko"/>
              <a:t>With the qr code, you can see the github site, showing our source and codes from the project. It provides explicability, following to our third guideline.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Thank you for listening our presentation.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700"/>
              <a:t>Stress is a sense relating to adversity, strain or exertion, as defined by ~~ Oxford english dictionary. </a:t>
            </a:r>
            <a:endParaRPr sz="1700"/>
          </a:p>
          <a:p>
            <a:pPr indent="0" lvl="0" marL="0" rtl="0" algn="l">
              <a:lnSpc>
                <a:spcPct val="100000"/>
              </a:lnSpc>
              <a:spcBef>
                <a:spcPts val="0"/>
              </a:spcBef>
              <a:spcAft>
                <a:spcPts val="0"/>
              </a:spcAft>
              <a:buSzPts val="1100"/>
              <a:buNone/>
            </a:pPr>
            <a:r>
              <a:t/>
            </a:r>
            <a:endParaRPr sz="1700"/>
          </a:p>
          <a:p>
            <a:pPr indent="0" lvl="0" marL="0" rtl="0" algn="l">
              <a:lnSpc>
                <a:spcPct val="100000"/>
              </a:lnSpc>
              <a:spcBef>
                <a:spcPts val="0"/>
              </a:spcBef>
              <a:spcAft>
                <a:spcPts val="0"/>
              </a:spcAft>
              <a:buSzPts val="1100"/>
              <a:buNone/>
            </a:pPr>
            <a:r>
              <a:rPr lang="ko" sz="1700"/>
              <a:t>Then, Are you stressed?</a:t>
            </a:r>
            <a:r>
              <a:rPr lang="ko" sz="700"/>
              <a:t> Are you sure you are stressed?</a:t>
            </a:r>
            <a:r>
              <a:rPr lang="ko" sz="1700"/>
              <a:t> people nowadays all look stressed, making the awareness of stress lower. That means- We are unaware whether we are seriously stressed, or just stressed lightly, not effecting our health.</a:t>
            </a:r>
            <a:endParaRPr sz="17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700"/>
              <a:t>We found some papers indicating that we are unaware of stress.</a:t>
            </a:r>
            <a:endParaRPr sz="1700"/>
          </a:p>
          <a:p>
            <a:pPr indent="0" lvl="0" marL="0" rtl="0" algn="l">
              <a:lnSpc>
                <a:spcPct val="100000"/>
              </a:lnSpc>
              <a:spcBef>
                <a:spcPts val="0"/>
              </a:spcBef>
              <a:spcAft>
                <a:spcPts val="0"/>
              </a:spcAft>
              <a:buSzPts val="1100"/>
              <a:buNone/>
            </a:pPr>
            <a:r>
              <a:rPr lang="ko" sz="1700"/>
              <a:t>The first one tells that “YELLOW”</a:t>
            </a:r>
            <a:endParaRPr sz="17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700"/>
              <a:t>The stress is also hidden unconsciously, by “YELLOW"</a:t>
            </a:r>
            <a:endParaRPr sz="17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700"/>
              <a:t>the second paper tells that stress is largely unconscious, following to the history of the humans.</a:t>
            </a:r>
            <a:endParaRPr sz="17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350">
                <a:solidFill>
                  <a:schemeClr val="dk1"/>
                </a:solidFill>
                <a:highlight>
                  <a:srgbClr val="FFFFFF"/>
                </a:highlight>
                <a:latin typeface="Microsoft Yahei"/>
                <a:ea typeface="Microsoft Yahei"/>
                <a:cs typeface="Microsoft Yahei"/>
                <a:sym typeface="Microsoft Yahei"/>
              </a:rPr>
              <a:t>We chose the following dataset to predict stress levels with individual health information and to provide an appropriate exercise plan to manage stress.</a:t>
            </a:r>
            <a:endParaRPr sz="1700"/>
          </a:p>
          <a:p>
            <a:pPr indent="0" lvl="0" marL="0" rtl="0" algn="l">
              <a:lnSpc>
                <a:spcPct val="100000"/>
              </a:lnSpc>
              <a:spcBef>
                <a:spcPts val="0"/>
              </a:spcBef>
              <a:spcAft>
                <a:spcPts val="0"/>
              </a:spcAft>
              <a:buSzPts val="1100"/>
              <a:buNone/>
            </a:pPr>
            <a:r>
              <a:rPr lang="ko" sz="1700"/>
              <a:t>These two datasets are smiliar.</a:t>
            </a:r>
            <a:endParaRPr sz="1700"/>
          </a:p>
          <a:p>
            <a:pPr indent="0" lvl="0" marL="0" rtl="0" algn="l">
              <a:lnSpc>
                <a:spcPct val="100000"/>
              </a:lnSpc>
              <a:spcBef>
                <a:spcPts val="0"/>
              </a:spcBef>
              <a:spcAft>
                <a:spcPts val="0"/>
              </a:spcAft>
              <a:buSzPts val="1100"/>
              <a:buNone/>
            </a:pPr>
            <a:r>
              <a:rPr lang="ko" sz="1700"/>
              <a:t>One is finding </a:t>
            </a:r>
            <a:r>
              <a:rPr lang="ko" sz="1700">
                <a:solidFill>
                  <a:schemeClr val="dk1"/>
                </a:solidFill>
              </a:rPr>
              <a:t>the relation of daily life datas and stress, and the other is </a:t>
            </a:r>
            <a:r>
              <a:rPr lang="ko" sz="1700"/>
              <a:t>the relation of body informations and recommended exercise plan.</a:t>
            </a:r>
            <a:endParaRPr sz="17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i="0" lang="ko" sz="1700"/>
              <a:t>The first dataset is the dataset of sleep health and lifestyle dataset, for the purpose of “PURPOSE”</a:t>
            </a:r>
            <a:endParaRPr/>
          </a:p>
          <a:p>
            <a:pPr indent="0" lvl="0" marL="0" rtl="0" algn="l">
              <a:lnSpc>
                <a:spcPct val="100000"/>
              </a:lnSpc>
              <a:spcBef>
                <a:spcPts val="0"/>
              </a:spcBef>
              <a:spcAft>
                <a:spcPts val="0"/>
              </a:spcAft>
              <a:buSzPts val="1100"/>
              <a:buNone/>
            </a:pPr>
            <a:r>
              <a:rPr b="1" i="0" lang="ko" sz="1700"/>
              <a:t>The progress was held by the following</a:t>
            </a:r>
            <a:endParaRPr b="1" i="0" sz="17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700"/>
              <a:t>The column of the one dataset contains _____ and so on.</a:t>
            </a:r>
            <a:endParaRPr sz="1700"/>
          </a:p>
          <a:p>
            <a:pPr indent="0" lvl="0" marL="0" rtl="0" algn="l">
              <a:lnSpc>
                <a:spcPct val="100000"/>
              </a:lnSpc>
              <a:spcBef>
                <a:spcPts val="0"/>
              </a:spcBef>
              <a:spcAft>
                <a:spcPts val="0"/>
              </a:spcAft>
              <a:buSzPts val="1100"/>
              <a:buNone/>
            </a:pPr>
            <a:r>
              <a:rPr lang="ko" sz="1700"/>
              <a:t>And the other </a:t>
            </a:r>
            <a:r>
              <a:rPr lang="ko" sz="1700">
                <a:solidFill>
                  <a:schemeClr val="dk1"/>
                </a:solidFill>
              </a:rPr>
              <a:t>contains _____ and so on.</a:t>
            </a:r>
            <a:endParaRPr sz="1700"/>
          </a:p>
          <a:p>
            <a:pPr indent="0" lvl="0" marL="0" rtl="0" algn="l">
              <a:lnSpc>
                <a:spcPct val="100000"/>
              </a:lnSpc>
              <a:spcBef>
                <a:spcPts val="0"/>
              </a:spcBef>
              <a:spcAft>
                <a:spcPts val="0"/>
              </a:spcAft>
              <a:buSzPts val="1100"/>
              <a:buNone/>
            </a:pPr>
            <a:r>
              <a:t/>
            </a:r>
            <a:endParaRPr b="1" i="1" sz="1700"/>
          </a:p>
          <a:p>
            <a:pPr indent="0" lvl="0" marL="0" rtl="0" algn="l">
              <a:lnSpc>
                <a:spcPct val="100000"/>
              </a:lnSpc>
              <a:spcBef>
                <a:spcPts val="0"/>
              </a:spcBef>
              <a:spcAft>
                <a:spcPts val="0"/>
              </a:spcAft>
              <a:buSzPts val="1100"/>
              <a:buNone/>
            </a:pPr>
            <a:r>
              <a:t/>
            </a:r>
            <a:endParaRPr b="1" i="1" sz="17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p:nvPr/>
        </p:nvSpPr>
        <p:spPr>
          <a:xfrm>
            <a:off x="226781" y="407232"/>
            <a:ext cx="8690338" cy="2831268"/>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
          <p:cNvSpPr txBox="1"/>
          <p:nvPr>
            <p:ph type="ctrTitle"/>
          </p:nvPr>
        </p:nvSpPr>
        <p:spPr>
          <a:xfrm>
            <a:off x="913650" y="1146050"/>
            <a:ext cx="7316700" cy="1532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990"/>
              <a:buNone/>
            </a:pPr>
            <a:r>
              <a:t/>
            </a:r>
            <a:endParaRPr b="1" sz="3200">
              <a:latin typeface="DM Serif Display"/>
              <a:ea typeface="DM Serif Display"/>
              <a:cs typeface="DM Serif Display"/>
              <a:sym typeface="DM Serif Display"/>
            </a:endParaRPr>
          </a:p>
          <a:p>
            <a:pPr indent="0" lvl="0" marL="0" rtl="0" algn="ctr">
              <a:lnSpc>
                <a:spcPct val="115000"/>
              </a:lnSpc>
              <a:spcBef>
                <a:spcPts val="0"/>
              </a:spcBef>
              <a:spcAft>
                <a:spcPts val="0"/>
              </a:spcAft>
              <a:buSzPts val="990"/>
              <a:buNone/>
            </a:pPr>
            <a:r>
              <a:rPr b="1" lang="ko" sz="3200">
                <a:latin typeface="DM Serif Display"/>
                <a:ea typeface="DM Serif Display"/>
                <a:cs typeface="DM Serif Display"/>
                <a:sym typeface="DM Serif Display"/>
              </a:rPr>
              <a:t>Finding stress factors and solving them through auto exercise recommendation</a:t>
            </a:r>
            <a:endParaRPr b="1" sz="3200">
              <a:latin typeface="DM Serif Display"/>
              <a:ea typeface="DM Serif Display"/>
              <a:cs typeface="DM Serif Display"/>
              <a:sym typeface="DM Serif Display"/>
            </a:endParaRPr>
          </a:p>
          <a:p>
            <a:pPr indent="0" lvl="0" marL="0" rtl="0" algn="ctr">
              <a:lnSpc>
                <a:spcPct val="100000"/>
              </a:lnSpc>
              <a:spcBef>
                <a:spcPts val="0"/>
              </a:spcBef>
              <a:spcAft>
                <a:spcPts val="0"/>
              </a:spcAft>
              <a:buSzPts val="990"/>
              <a:buNone/>
            </a:pPr>
            <a:br>
              <a:rPr lang="ko" sz="1800">
                <a:latin typeface="Times New Roman"/>
                <a:ea typeface="Times New Roman"/>
                <a:cs typeface="Times New Roman"/>
                <a:sym typeface="Times New Roman"/>
              </a:rPr>
            </a:br>
            <a:r>
              <a:rPr lang="ko" sz="1800">
                <a:latin typeface="Times New Roman"/>
                <a:ea typeface="Times New Roman"/>
                <a:cs typeface="Times New Roman"/>
                <a:sym typeface="Times New Roman"/>
              </a:rPr>
              <a:t>-Global AI Research Program-</a:t>
            </a:r>
            <a:endParaRPr sz="1800">
              <a:latin typeface="Times New Roman"/>
              <a:ea typeface="Times New Roman"/>
              <a:cs typeface="Times New Roman"/>
              <a:sym typeface="Times New Roman"/>
            </a:endParaRPr>
          </a:p>
        </p:txBody>
      </p:sp>
      <p:sp>
        <p:nvSpPr>
          <p:cNvPr id="56" name="Google Shape;56;p1"/>
          <p:cNvSpPr txBox="1"/>
          <p:nvPr>
            <p:ph idx="1" type="subTitle"/>
          </p:nvPr>
        </p:nvSpPr>
        <p:spPr>
          <a:xfrm>
            <a:off x="311700" y="4078133"/>
            <a:ext cx="8520600" cy="521368"/>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ko" sz="2000">
                <a:latin typeface="DM Serif Display"/>
                <a:ea typeface="DM Serif Display"/>
                <a:cs typeface="DM Serif Display"/>
                <a:sym typeface="DM Serif Display"/>
              </a:rPr>
              <a:t>-Suwon Jang, Hyein Jo, Yewon Park-</a:t>
            </a:r>
            <a:endParaRPr sz="2000">
              <a:latin typeface="DM Serif Display"/>
              <a:ea typeface="DM Serif Display"/>
              <a:cs typeface="DM Serif Display"/>
              <a:sym typeface="DM Serif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0"/>
          <p:cNvSpPr/>
          <p:nvPr/>
        </p:nvSpPr>
        <p:spPr>
          <a:xfrm>
            <a:off x="6336845" y="3555399"/>
            <a:ext cx="2175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0"/>
          <p:cNvSpPr/>
          <p:nvPr/>
        </p:nvSpPr>
        <p:spPr>
          <a:xfrm>
            <a:off x="6336845" y="2900279"/>
            <a:ext cx="2175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0"/>
          <p:cNvSpPr/>
          <p:nvPr/>
        </p:nvSpPr>
        <p:spPr>
          <a:xfrm>
            <a:off x="6336845" y="2245150"/>
            <a:ext cx="2175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0"/>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5000">
                <a:latin typeface="DM Serif Display"/>
                <a:ea typeface="DM Serif Display"/>
                <a:cs typeface="DM Serif Display"/>
                <a:sym typeface="DM Serif Display"/>
              </a:rPr>
              <a:t>Finding the correlations</a:t>
            </a:r>
            <a:endParaRPr b="1" sz="5000">
              <a:latin typeface="DM Serif Display"/>
              <a:ea typeface="DM Serif Display"/>
              <a:cs typeface="DM Serif Display"/>
              <a:sym typeface="DM Serif Display"/>
            </a:endParaRPr>
          </a:p>
        </p:txBody>
      </p:sp>
      <p:sp>
        <p:nvSpPr>
          <p:cNvPr id="209" name="Google Shape;209;p10"/>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0"/>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 1.</a:t>
            </a:r>
            <a:endParaRPr b="1" sz="5000">
              <a:solidFill>
                <a:srgbClr val="868686"/>
              </a:solidFill>
              <a:latin typeface="DM Serif Display"/>
              <a:ea typeface="DM Serif Display"/>
              <a:cs typeface="DM Serif Display"/>
              <a:sym typeface="DM Serif Display"/>
            </a:endParaRPr>
          </a:p>
        </p:txBody>
      </p:sp>
      <p:sp>
        <p:nvSpPr>
          <p:cNvPr id="211" name="Google Shape;211;p10"/>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212" name="Google Shape;212;p10"/>
          <p:cNvPicPr preferRelativeResize="0"/>
          <p:nvPr/>
        </p:nvPicPr>
        <p:blipFill rotWithShape="1">
          <a:blip r:embed="rId3">
            <a:alphaModFix/>
          </a:blip>
          <a:srcRect b="0" l="0" r="0" t="0"/>
          <a:stretch/>
        </p:blipFill>
        <p:spPr>
          <a:xfrm>
            <a:off x="179575" y="1500075"/>
            <a:ext cx="4141905" cy="3680700"/>
          </a:xfrm>
          <a:prstGeom prst="rect">
            <a:avLst/>
          </a:prstGeom>
          <a:noFill/>
          <a:ln>
            <a:noFill/>
          </a:ln>
        </p:spPr>
      </p:pic>
      <p:sp>
        <p:nvSpPr>
          <p:cNvPr id="213" name="Google Shape;213;p10"/>
          <p:cNvSpPr/>
          <p:nvPr/>
        </p:nvSpPr>
        <p:spPr>
          <a:xfrm>
            <a:off x="397250" y="3714750"/>
            <a:ext cx="3395100" cy="682800"/>
          </a:xfrm>
          <a:prstGeom prst="rect">
            <a:avLst/>
          </a:prstGeom>
          <a:solidFill>
            <a:srgbClr val="FFFFFF">
              <a:alpha val="6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0"/>
          <p:cNvSpPr/>
          <p:nvPr/>
        </p:nvSpPr>
        <p:spPr>
          <a:xfrm>
            <a:off x="221600" y="1640325"/>
            <a:ext cx="3570900" cy="1734000"/>
          </a:xfrm>
          <a:prstGeom prst="rect">
            <a:avLst/>
          </a:prstGeom>
          <a:solidFill>
            <a:srgbClr val="FFFFFF">
              <a:alpha val="6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0"/>
          <p:cNvSpPr/>
          <p:nvPr/>
        </p:nvSpPr>
        <p:spPr>
          <a:xfrm flipH="1">
            <a:off x="5146488" y="3555411"/>
            <a:ext cx="1844400" cy="6426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0"/>
          <p:cNvSpPr/>
          <p:nvPr/>
        </p:nvSpPr>
        <p:spPr>
          <a:xfrm rot="-5400000">
            <a:off x="6365037" y="3167508"/>
            <a:ext cx="643356" cy="1419149"/>
          </a:xfrm>
          <a:prstGeom prst="flowChartOffpageConnector">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0"/>
          <p:cNvSpPr/>
          <p:nvPr/>
        </p:nvSpPr>
        <p:spPr>
          <a:xfrm>
            <a:off x="5206088" y="3632787"/>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ko" sz="1500" u="none" cap="none" strike="noStrike">
                <a:solidFill>
                  <a:srgbClr val="FFFFFF"/>
                </a:solidFill>
                <a:latin typeface="Arial"/>
                <a:ea typeface="Arial"/>
                <a:cs typeface="Arial"/>
                <a:sym typeface="Arial"/>
              </a:rPr>
              <a:t>Heart Rate</a:t>
            </a:r>
            <a:endParaRPr b="0" i="0" sz="15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rPr b="0" i="0" lang="ko" sz="1500" u="none" cap="none" strike="noStrike">
                <a:solidFill>
                  <a:srgbClr val="FFFFFF"/>
                </a:solidFill>
                <a:latin typeface="Arial"/>
                <a:ea typeface="Arial"/>
                <a:cs typeface="Arial"/>
                <a:sym typeface="Arial"/>
              </a:rPr>
              <a:t>Daily Steps</a:t>
            </a:r>
            <a:endParaRPr b="0" i="0" sz="1500" u="none" cap="none" strike="noStrike">
              <a:solidFill>
                <a:srgbClr val="FFFFFF"/>
              </a:solidFill>
              <a:latin typeface="Arial"/>
              <a:ea typeface="Arial"/>
              <a:cs typeface="Arial"/>
              <a:sym typeface="Arial"/>
            </a:endParaRPr>
          </a:p>
        </p:txBody>
      </p:sp>
      <p:sp>
        <p:nvSpPr>
          <p:cNvPr id="218" name="Google Shape;218;p10"/>
          <p:cNvSpPr/>
          <p:nvPr/>
        </p:nvSpPr>
        <p:spPr>
          <a:xfrm>
            <a:off x="4456463" y="3555404"/>
            <a:ext cx="690000" cy="642300"/>
          </a:xfrm>
          <a:prstGeom prst="rect">
            <a:avLst/>
          </a:prstGeom>
          <a:solidFill>
            <a:srgbClr val="0D5CDF"/>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0"/>
          <p:cNvSpPr/>
          <p:nvPr/>
        </p:nvSpPr>
        <p:spPr>
          <a:xfrm>
            <a:off x="4456463" y="3555411"/>
            <a:ext cx="690000" cy="6426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ko" sz="2600" u="none" cap="none" strike="noStrike">
                <a:solidFill>
                  <a:srgbClr val="FFFFFF"/>
                </a:solidFill>
                <a:latin typeface="Arial"/>
                <a:ea typeface="Arial"/>
                <a:cs typeface="Arial"/>
                <a:sym typeface="Arial"/>
              </a:rPr>
              <a:t>03</a:t>
            </a:r>
            <a:endParaRPr b="0" i="0" sz="2600" u="none" cap="none" strike="noStrike">
              <a:solidFill>
                <a:srgbClr val="FFFFFF"/>
              </a:solidFill>
              <a:latin typeface="Arial"/>
              <a:ea typeface="Arial"/>
              <a:cs typeface="Arial"/>
              <a:sym typeface="Arial"/>
            </a:endParaRPr>
          </a:p>
        </p:txBody>
      </p:sp>
      <p:sp>
        <p:nvSpPr>
          <p:cNvPr id="220" name="Google Shape;220;p10"/>
          <p:cNvSpPr/>
          <p:nvPr/>
        </p:nvSpPr>
        <p:spPr>
          <a:xfrm>
            <a:off x="7251319" y="3556582"/>
            <a:ext cx="1483200" cy="64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500"/>
              <a:buFont typeface="Arial"/>
              <a:buNone/>
            </a:pPr>
            <a:r>
              <a:rPr b="0" i="0" lang="ko" sz="1500" u="none" cap="none" strike="noStrike">
                <a:solidFill>
                  <a:srgbClr val="BA2121"/>
                </a:solidFill>
                <a:latin typeface="Arial"/>
                <a:ea typeface="Arial"/>
                <a:cs typeface="Arial"/>
                <a:sym typeface="Arial"/>
              </a:rPr>
              <a:t>0.67</a:t>
            </a:r>
            <a:endParaRPr b="0" i="0" sz="1500" u="none" cap="none" strike="noStrike">
              <a:solidFill>
                <a:srgbClr val="BA212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500"/>
              <a:buFont typeface="Arial"/>
              <a:buNone/>
            </a:pPr>
            <a:r>
              <a:rPr b="0" i="0" lang="ko" sz="1500" u="none" cap="none" strike="noStrike">
                <a:solidFill>
                  <a:srgbClr val="BA2121"/>
                </a:solidFill>
                <a:latin typeface="Arial"/>
                <a:ea typeface="Arial"/>
                <a:cs typeface="Arial"/>
                <a:sym typeface="Arial"/>
              </a:rPr>
              <a:t>0.19</a:t>
            </a:r>
            <a:endParaRPr b="0" i="0" sz="800" u="none" cap="none" strike="noStrike">
              <a:solidFill>
                <a:srgbClr val="BA2121"/>
              </a:solidFill>
              <a:latin typeface="Arial"/>
              <a:ea typeface="Arial"/>
              <a:cs typeface="Arial"/>
              <a:sym typeface="Arial"/>
            </a:endParaRPr>
          </a:p>
        </p:txBody>
      </p:sp>
      <p:sp>
        <p:nvSpPr>
          <p:cNvPr id="221" name="Google Shape;221;p10"/>
          <p:cNvSpPr/>
          <p:nvPr/>
        </p:nvSpPr>
        <p:spPr>
          <a:xfrm flipH="1">
            <a:off x="5146488" y="2900293"/>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0"/>
          <p:cNvSpPr/>
          <p:nvPr/>
        </p:nvSpPr>
        <p:spPr>
          <a:xfrm rot="-5400000">
            <a:off x="6365037" y="2512389"/>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0"/>
          <p:cNvSpPr/>
          <p:nvPr/>
        </p:nvSpPr>
        <p:spPr>
          <a:xfrm>
            <a:off x="5206088" y="2977669"/>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ko" sz="1500" u="none" cap="none" strike="noStrike">
                <a:solidFill>
                  <a:srgbClr val="FFFFFF"/>
                </a:solidFill>
                <a:latin typeface="Arial"/>
                <a:ea typeface="Arial"/>
                <a:cs typeface="Arial"/>
                <a:sym typeface="Arial"/>
              </a:rPr>
              <a:t>Age</a:t>
            </a:r>
            <a:endParaRPr b="0" i="0" sz="1500" u="none" cap="none" strike="noStrike">
              <a:solidFill>
                <a:srgbClr val="FFFFFF"/>
              </a:solidFill>
              <a:latin typeface="Arial"/>
              <a:ea typeface="Arial"/>
              <a:cs typeface="Arial"/>
              <a:sym typeface="Arial"/>
            </a:endParaRPr>
          </a:p>
        </p:txBody>
      </p:sp>
      <p:sp>
        <p:nvSpPr>
          <p:cNvPr id="224" name="Google Shape;224;p10"/>
          <p:cNvSpPr/>
          <p:nvPr/>
        </p:nvSpPr>
        <p:spPr>
          <a:xfrm>
            <a:off x="4456463" y="2900286"/>
            <a:ext cx="690000" cy="642300"/>
          </a:xfrm>
          <a:prstGeom prst="rect">
            <a:avLst/>
          </a:prstGeom>
          <a:solidFill>
            <a:srgbClr val="0D5CDF"/>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0"/>
          <p:cNvSpPr/>
          <p:nvPr/>
        </p:nvSpPr>
        <p:spPr>
          <a:xfrm>
            <a:off x="4456463" y="2900293"/>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ko" sz="2600" u="none" cap="none" strike="noStrike">
                <a:solidFill>
                  <a:srgbClr val="FFFFFF"/>
                </a:solidFill>
                <a:latin typeface="Arial"/>
                <a:ea typeface="Arial"/>
                <a:cs typeface="Arial"/>
                <a:sym typeface="Arial"/>
              </a:rPr>
              <a:t>02</a:t>
            </a:r>
            <a:endParaRPr b="0" i="0" sz="2600" u="none" cap="none" strike="noStrike">
              <a:solidFill>
                <a:srgbClr val="FFFFFF"/>
              </a:solidFill>
              <a:latin typeface="Arial"/>
              <a:ea typeface="Arial"/>
              <a:cs typeface="Arial"/>
              <a:sym typeface="Arial"/>
            </a:endParaRPr>
          </a:p>
        </p:txBody>
      </p:sp>
      <p:sp>
        <p:nvSpPr>
          <p:cNvPr id="226" name="Google Shape;226;p10"/>
          <p:cNvSpPr/>
          <p:nvPr/>
        </p:nvSpPr>
        <p:spPr>
          <a:xfrm>
            <a:off x="7251319" y="2901471"/>
            <a:ext cx="1483200" cy="64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500"/>
              <a:buFont typeface="Arial"/>
              <a:buNone/>
            </a:pPr>
            <a:r>
              <a:rPr b="0" i="0" lang="ko" sz="1500" u="none" cap="none" strike="noStrike">
                <a:solidFill>
                  <a:srgbClr val="0C57D3"/>
                </a:solidFill>
                <a:latin typeface="Arial"/>
                <a:ea typeface="Arial"/>
                <a:cs typeface="Arial"/>
                <a:sym typeface="Arial"/>
              </a:rPr>
              <a:t>-0.42</a:t>
            </a:r>
            <a:endParaRPr b="0" i="0" sz="800" u="none" cap="none" strike="noStrike">
              <a:solidFill>
                <a:srgbClr val="0C57D3"/>
              </a:solidFill>
              <a:latin typeface="Arial"/>
              <a:ea typeface="Arial"/>
              <a:cs typeface="Arial"/>
              <a:sym typeface="Arial"/>
            </a:endParaRPr>
          </a:p>
        </p:txBody>
      </p:sp>
      <p:sp>
        <p:nvSpPr>
          <p:cNvPr id="227" name="Google Shape;227;p10"/>
          <p:cNvSpPr/>
          <p:nvPr/>
        </p:nvSpPr>
        <p:spPr>
          <a:xfrm flipH="1">
            <a:off x="5146488" y="2245166"/>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0"/>
          <p:cNvSpPr/>
          <p:nvPr/>
        </p:nvSpPr>
        <p:spPr>
          <a:xfrm rot="-5400000">
            <a:off x="6365037" y="1857262"/>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0"/>
          <p:cNvSpPr/>
          <p:nvPr/>
        </p:nvSpPr>
        <p:spPr>
          <a:xfrm>
            <a:off x="5206088" y="2322542"/>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ko" sz="1500" u="none" cap="none" strike="noStrike">
                <a:solidFill>
                  <a:srgbClr val="FFFFFF"/>
                </a:solidFill>
                <a:latin typeface="Arial"/>
                <a:ea typeface="Arial"/>
                <a:cs typeface="Arial"/>
                <a:sym typeface="Arial"/>
              </a:rPr>
              <a:t>Quality of Sleep</a:t>
            </a:r>
            <a:endParaRPr b="0" i="0" sz="15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rPr b="0" i="0" lang="ko" sz="1500" u="none" cap="none" strike="noStrike">
                <a:solidFill>
                  <a:srgbClr val="FFFFFF"/>
                </a:solidFill>
                <a:latin typeface="Arial"/>
                <a:ea typeface="Arial"/>
                <a:cs typeface="Arial"/>
                <a:sym typeface="Arial"/>
              </a:rPr>
              <a:t>Sleep Duration</a:t>
            </a:r>
            <a:endParaRPr b="0" i="0" sz="1500" u="none" cap="none" strike="noStrike">
              <a:solidFill>
                <a:srgbClr val="FFFFFF"/>
              </a:solidFill>
              <a:latin typeface="Arial"/>
              <a:ea typeface="Arial"/>
              <a:cs typeface="Arial"/>
              <a:sym typeface="Arial"/>
            </a:endParaRPr>
          </a:p>
        </p:txBody>
      </p:sp>
      <p:sp>
        <p:nvSpPr>
          <p:cNvPr id="230" name="Google Shape;230;p10"/>
          <p:cNvSpPr/>
          <p:nvPr/>
        </p:nvSpPr>
        <p:spPr>
          <a:xfrm>
            <a:off x="4456463" y="2245159"/>
            <a:ext cx="690000" cy="642300"/>
          </a:xfrm>
          <a:prstGeom prst="rect">
            <a:avLst/>
          </a:prstGeom>
          <a:solidFill>
            <a:srgbClr val="0D5CDF"/>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0"/>
          <p:cNvSpPr/>
          <p:nvPr/>
        </p:nvSpPr>
        <p:spPr>
          <a:xfrm>
            <a:off x="4456463" y="2245166"/>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ko" sz="2600" u="none" cap="none" strike="noStrike">
                <a:solidFill>
                  <a:srgbClr val="FFFFFF"/>
                </a:solidFill>
                <a:latin typeface="Arial"/>
                <a:ea typeface="Arial"/>
                <a:cs typeface="Arial"/>
                <a:sym typeface="Arial"/>
              </a:rPr>
              <a:t>01</a:t>
            </a:r>
            <a:endParaRPr b="0" i="0" sz="2600" u="none" cap="none" strike="noStrike">
              <a:solidFill>
                <a:srgbClr val="FFFFFF"/>
              </a:solidFill>
              <a:latin typeface="Arial"/>
              <a:ea typeface="Arial"/>
              <a:cs typeface="Arial"/>
              <a:sym typeface="Arial"/>
            </a:endParaRPr>
          </a:p>
        </p:txBody>
      </p:sp>
      <p:sp>
        <p:nvSpPr>
          <p:cNvPr id="232" name="Google Shape;232;p10"/>
          <p:cNvSpPr/>
          <p:nvPr/>
        </p:nvSpPr>
        <p:spPr>
          <a:xfrm>
            <a:off x="7251319" y="2246350"/>
            <a:ext cx="1483200" cy="64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500"/>
              <a:buFont typeface="Arial"/>
              <a:buNone/>
            </a:pPr>
            <a:r>
              <a:rPr b="0" i="0" lang="ko" sz="1500" u="none" cap="none" strike="noStrike">
                <a:solidFill>
                  <a:srgbClr val="0C57D3"/>
                </a:solidFill>
                <a:latin typeface="Arial"/>
                <a:ea typeface="Arial"/>
                <a:cs typeface="Arial"/>
                <a:sym typeface="Arial"/>
              </a:rPr>
              <a:t>-0.90</a:t>
            </a:r>
            <a:endParaRPr b="0" i="0" sz="1500" u="none" cap="none" strike="noStrike">
              <a:solidFill>
                <a:srgbClr val="0C57D3"/>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500"/>
              <a:buFont typeface="Arial"/>
              <a:buNone/>
            </a:pPr>
            <a:r>
              <a:rPr b="0" i="0" lang="ko" sz="1500" u="none" cap="none" strike="noStrike">
                <a:solidFill>
                  <a:srgbClr val="0C57D3"/>
                </a:solidFill>
                <a:latin typeface="Arial"/>
                <a:ea typeface="Arial"/>
                <a:cs typeface="Arial"/>
                <a:sym typeface="Arial"/>
              </a:rPr>
              <a:t>-0.81</a:t>
            </a:r>
            <a:endParaRPr b="0" i="0" sz="1500" u="none" cap="none" strike="noStrike">
              <a:solidFill>
                <a:srgbClr val="0C57D3"/>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1"/>
          <p:cNvSpPr txBox="1"/>
          <p:nvPr>
            <p:ph type="title"/>
          </p:nvPr>
        </p:nvSpPr>
        <p:spPr>
          <a:xfrm>
            <a:off x="5329075" y="528375"/>
            <a:ext cx="3503100" cy="971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62222"/>
              <a:buNone/>
            </a:pPr>
            <a:r>
              <a:rPr b="1" lang="ko" sz="5000">
                <a:latin typeface="DM Serif Display"/>
                <a:ea typeface="DM Serif Display"/>
                <a:cs typeface="DM Serif Display"/>
                <a:sym typeface="DM Serif Display"/>
              </a:rPr>
              <a:t>Finding the correlations</a:t>
            </a:r>
            <a:endParaRPr b="1" sz="5000">
              <a:latin typeface="DM Serif Display"/>
              <a:ea typeface="DM Serif Display"/>
              <a:cs typeface="DM Serif Display"/>
              <a:sym typeface="DM Serif Display"/>
            </a:endParaRPr>
          </a:p>
        </p:txBody>
      </p:sp>
      <p:sp>
        <p:nvSpPr>
          <p:cNvPr id="238" name="Google Shape;238;p11"/>
          <p:cNvSpPr/>
          <p:nvPr/>
        </p:nvSpPr>
        <p:spPr>
          <a:xfrm>
            <a:off x="148350" y="62950"/>
            <a:ext cx="5180700" cy="5012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1"/>
          <p:cNvSpPr txBox="1"/>
          <p:nvPr>
            <p:ph type="title"/>
          </p:nvPr>
        </p:nvSpPr>
        <p:spPr>
          <a:xfrm>
            <a:off x="5837425"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 1.</a:t>
            </a:r>
            <a:endParaRPr b="1" sz="5000">
              <a:solidFill>
                <a:srgbClr val="868686"/>
              </a:solidFill>
              <a:latin typeface="DM Serif Display"/>
              <a:ea typeface="DM Serif Display"/>
              <a:cs typeface="DM Serif Display"/>
              <a:sym typeface="DM Serif Display"/>
            </a:endParaRPr>
          </a:p>
        </p:txBody>
      </p:sp>
      <p:sp>
        <p:nvSpPr>
          <p:cNvPr id="240" name="Google Shape;240;p11"/>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241" name="Google Shape;241;p11"/>
          <p:cNvPicPr preferRelativeResize="0"/>
          <p:nvPr/>
        </p:nvPicPr>
        <p:blipFill rotWithShape="1">
          <a:blip r:embed="rId3">
            <a:alphaModFix/>
          </a:blip>
          <a:srcRect b="0" l="0" r="0" t="0"/>
          <a:stretch/>
        </p:blipFill>
        <p:spPr>
          <a:xfrm>
            <a:off x="240632" y="131377"/>
            <a:ext cx="5006316" cy="4943674"/>
          </a:xfrm>
          <a:prstGeom prst="rect">
            <a:avLst/>
          </a:prstGeom>
          <a:noFill/>
          <a:ln>
            <a:noFill/>
          </a:ln>
        </p:spPr>
      </p:pic>
      <p:pic>
        <p:nvPicPr>
          <p:cNvPr descr="텍스트, 스크린샷, 평행이(가) 표시된 사진&#10;&#10;자동 생성된 설명" id="242" name="Google Shape;242;p11"/>
          <p:cNvPicPr preferRelativeResize="0"/>
          <p:nvPr/>
        </p:nvPicPr>
        <p:blipFill rotWithShape="1">
          <a:blip r:embed="rId4">
            <a:alphaModFix amt="35000"/>
          </a:blip>
          <a:srcRect b="21270" l="27154" r="14483" t="4670"/>
          <a:stretch/>
        </p:blipFill>
        <p:spPr>
          <a:xfrm>
            <a:off x="477982" y="180109"/>
            <a:ext cx="4738254" cy="47382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2"/>
                                        </p:tgtEl>
                                      </p:cBhvr>
                                    </p:animEffect>
                                    <p:set>
                                      <p:cBhvr>
                                        <p:cTn dur="1" fill="hold">
                                          <p:stCondLst>
                                            <p:cond delay="500"/>
                                          </p:stCondLst>
                                        </p:cTn>
                                        <p:tgtEl>
                                          <p:spTgt spid="2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cxnSp>
        <p:nvCxnSpPr>
          <p:cNvPr id="247" name="Google Shape;247;p12"/>
          <p:cNvCxnSpPr/>
          <p:nvPr/>
        </p:nvCxnSpPr>
        <p:spPr>
          <a:xfrm>
            <a:off x="4393770" y="2814238"/>
            <a:ext cx="0" cy="407317"/>
          </a:xfrm>
          <a:prstGeom prst="straightConnector1">
            <a:avLst/>
          </a:prstGeom>
          <a:noFill/>
          <a:ln cap="flat" cmpd="sng" w="76200">
            <a:solidFill>
              <a:srgbClr val="DDDDDD"/>
            </a:solidFill>
            <a:prstDash val="solid"/>
            <a:round/>
            <a:headEnd len="sm" w="sm" type="none"/>
            <a:tailEnd len="med" w="med" type="triangle"/>
          </a:ln>
        </p:spPr>
      </p:cxnSp>
      <p:sp>
        <p:nvSpPr>
          <p:cNvPr id="248" name="Google Shape;248;p12"/>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5000">
                <a:latin typeface="DM Serif Display"/>
                <a:ea typeface="DM Serif Display"/>
                <a:cs typeface="DM Serif Display"/>
                <a:sym typeface="DM Serif Display"/>
              </a:rPr>
              <a:t>Training the model</a:t>
            </a:r>
            <a:endParaRPr b="1" sz="5000">
              <a:latin typeface="DM Serif Display"/>
              <a:ea typeface="DM Serif Display"/>
              <a:cs typeface="DM Serif Display"/>
              <a:sym typeface="DM Serif Display"/>
            </a:endParaRPr>
          </a:p>
        </p:txBody>
      </p:sp>
      <p:sp>
        <p:nvSpPr>
          <p:cNvPr id="249" name="Google Shape;249;p12"/>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 1.</a:t>
            </a:r>
            <a:endParaRPr b="1" sz="5000">
              <a:solidFill>
                <a:srgbClr val="868686"/>
              </a:solidFill>
              <a:latin typeface="DM Serif Display"/>
              <a:ea typeface="DM Serif Display"/>
              <a:cs typeface="DM Serif Display"/>
              <a:sym typeface="DM Serif Display"/>
            </a:endParaRPr>
          </a:p>
        </p:txBody>
      </p:sp>
      <p:sp>
        <p:nvSpPr>
          <p:cNvPr id="250" name="Google Shape;250;p12"/>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251" name="Google Shape;251;p12"/>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52" name="Google Shape;252;p12"/>
          <p:cNvGraphicFramePr/>
          <p:nvPr/>
        </p:nvGraphicFramePr>
        <p:xfrm>
          <a:off x="2240688" y="3271326"/>
          <a:ext cx="3000000" cy="3000000"/>
        </p:xfrm>
        <a:graphic>
          <a:graphicData uri="http://schemas.openxmlformats.org/drawingml/2006/table">
            <a:tbl>
              <a:tblPr>
                <a:noFill/>
                <a:tableStyleId>{0A6E3214-BD59-4B8E-BD90-6975BBA40DCB}</a:tableStyleId>
              </a:tblPr>
              <a:tblGrid>
                <a:gridCol w="1401225"/>
                <a:gridCol w="1401225"/>
                <a:gridCol w="1401225"/>
              </a:tblGrid>
              <a:tr h="3810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JetBrains Mono"/>
                        <a:ea typeface="JetBrains Mono"/>
                        <a:cs typeface="JetBrains Mono"/>
                        <a:sym typeface="JetBrains Mono"/>
                      </a:endParaRPr>
                    </a:p>
                  </a:txBody>
                  <a:tcPr marT="91425" marB="91425" marR="91425" marL="91425">
                    <a:solidFill>
                      <a:srgbClr val="D4D4D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solidFill>
                            <a:schemeClr val="dk1"/>
                          </a:solidFill>
                          <a:latin typeface="JetBrains Mono"/>
                          <a:ea typeface="JetBrains Mono"/>
                          <a:cs typeface="JetBrains Mono"/>
                          <a:sym typeface="JetBrains Mono"/>
                        </a:rPr>
                        <a:t>0.98662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solidFill>
                            <a:schemeClr val="dk1"/>
                          </a:solidFill>
                          <a:latin typeface="JetBrains Mono"/>
                          <a:ea typeface="JetBrains Mono"/>
                          <a:cs typeface="JetBrains Mono"/>
                          <a:sym typeface="JetBrains Mono"/>
                        </a:rPr>
                        <a:t>0.86667</a:t>
                      </a:r>
                      <a:endParaRPr sz="1400" u="none" cap="none" strike="noStrike"/>
                    </a:p>
                  </a:txBody>
                  <a:tcPr marT="91425" marB="91425" marR="91425" marL="91425"/>
                </a:tc>
              </a:tr>
            </a:tbl>
          </a:graphicData>
        </a:graphic>
      </p:graphicFrame>
      <p:graphicFrame>
        <p:nvGraphicFramePr>
          <p:cNvPr id="253" name="Google Shape;253;p12"/>
          <p:cNvGraphicFramePr/>
          <p:nvPr/>
        </p:nvGraphicFramePr>
        <p:xfrm>
          <a:off x="2240688" y="1567748"/>
          <a:ext cx="3000000" cy="3000000"/>
        </p:xfrm>
        <a:graphic>
          <a:graphicData uri="http://schemas.openxmlformats.org/drawingml/2006/table">
            <a:tbl>
              <a:tblPr>
                <a:noFill/>
                <a:tableStyleId>{0A6E3214-BD59-4B8E-BD90-6975BBA40DCB}</a:tableStyleId>
              </a:tblPr>
              <a:tblGrid>
                <a:gridCol w="1401225"/>
                <a:gridCol w="1401225"/>
                <a:gridCol w="1401225"/>
              </a:tblGrid>
              <a:tr h="381000">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IBM Plex Sans KR"/>
                        <a:ea typeface="IBM Plex Sans KR"/>
                        <a:cs typeface="IBM Plex Sans KR"/>
                        <a:sym typeface="IBM Plex Sans KR"/>
                      </a:endParaRPr>
                    </a:p>
                  </a:txBody>
                  <a:tcPr marT="91425" marB="91425" marR="91425" marL="91425">
                    <a:solidFill>
                      <a:srgbClr val="D4D4D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latin typeface="IBM Plex Sans KR"/>
                          <a:ea typeface="IBM Plex Sans KR"/>
                          <a:cs typeface="IBM Plex Sans KR"/>
                          <a:sym typeface="IBM Plex Sans KR"/>
                        </a:rPr>
                        <a:t>Training score (s.f.5)</a:t>
                      </a:r>
                      <a:endParaRPr b="1" sz="1400" u="none" cap="none" strike="noStrike">
                        <a:latin typeface="IBM Plex Sans KR"/>
                        <a:ea typeface="IBM Plex Sans KR"/>
                        <a:cs typeface="IBM Plex Sans KR"/>
                        <a:sym typeface="IBM Plex Sans KR"/>
                      </a:endParaRPr>
                    </a:p>
                  </a:txBody>
                  <a:tcPr marT="91425" marB="91425" marR="91425" marL="91425">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latin typeface="IBM Plex Sans KR"/>
                          <a:ea typeface="IBM Plex Sans KR"/>
                          <a:cs typeface="IBM Plex Sans KR"/>
                          <a:sym typeface="IBM Plex Sans KR"/>
                        </a:rPr>
                        <a:t>Testing score </a:t>
                      </a:r>
                      <a:r>
                        <a:rPr b="1" lang="ko" sz="1400" u="none" cap="none" strike="noStrike">
                          <a:solidFill>
                            <a:schemeClr val="dk1"/>
                          </a:solidFill>
                          <a:latin typeface="IBM Plex Sans KR"/>
                          <a:ea typeface="IBM Plex Sans KR"/>
                          <a:cs typeface="IBM Plex Sans KR"/>
                          <a:sym typeface="IBM Plex Sans KR"/>
                        </a:rPr>
                        <a:t>(s.f.5)</a:t>
                      </a:r>
                      <a:endParaRPr b="1" sz="1400" u="none" cap="none" strike="noStrike">
                        <a:latin typeface="IBM Plex Sans KR"/>
                        <a:ea typeface="IBM Plex Sans KR"/>
                        <a:cs typeface="IBM Plex Sans KR"/>
                        <a:sym typeface="IBM Plex Sans KR"/>
                      </a:endParaRPr>
                    </a:p>
                  </a:txBody>
                  <a:tcPr marT="91425" marB="91425" marR="91425" marL="91425">
                    <a:solidFill>
                      <a:srgbClr val="D9D9D9"/>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JetBrains Mono"/>
                        <a:ea typeface="JetBrains Mono"/>
                        <a:cs typeface="JetBrains Mono"/>
                        <a:sym typeface="JetBrains Mono"/>
                      </a:endParaRPr>
                    </a:p>
                  </a:txBody>
                  <a:tcPr marT="91425" marB="91425" marR="91425" marL="91425">
                    <a:solidFill>
                      <a:srgbClr val="D4D4D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solidFill>
                            <a:schemeClr val="dk1"/>
                          </a:solidFill>
                          <a:latin typeface="JetBrains Mono"/>
                          <a:ea typeface="JetBrains Mono"/>
                          <a:cs typeface="JetBrains Mono"/>
                          <a:sym typeface="JetBrains Mono"/>
                        </a:rPr>
                        <a:t>0.84281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solidFill>
                            <a:schemeClr val="dk1"/>
                          </a:solidFill>
                          <a:latin typeface="JetBrains Mono"/>
                          <a:ea typeface="JetBrains Mono"/>
                          <a:cs typeface="JetBrains Mono"/>
                          <a:sym typeface="JetBrains Mono"/>
                        </a:rPr>
                        <a:t>0.74667</a:t>
                      </a:r>
                      <a:endParaRPr sz="1400" u="none" cap="none" strike="noStrike"/>
                    </a:p>
                  </a:txBody>
                  <a:tcPr marT="91425" marB="91425" marR="91425" marL="91425"/>
                </a:tc>
              </a:tr>
            </a:tbl>
          </a:graphicData>
        </a:graphic>
      </p:graphicFrame>
      <p:graphicFrame>
        <p:nvGraphicFramePr>
          <p:cNvPr id="254" name="Google Shape;254;p12"/>
          <p:cNvGraphicFramePr/>
          <p:nvPr/>
        </p:nvGraphicFramePr>
        <p:xfrm>
          <a:off x="2240689" y="4351728"/>
          <a:ext cx="3000000" cy="3000000"/>
        </p:xfrm>
        <a:graphic>
          <a:graphicData uri="http://schemas.openxmlformats.org/drawingml/2006/table">
            <a:tbl>
              <a:tblPr>
                <a:noFill/>
                <a:tableStyleId>{0A6E3214-BD59-4B8E-BD90-6975BBA40DCB}</a:tableStyleId>
              </a:tblPr>
              <a:tblGrid>
                <a:gridCol w="1401225"/>
                <a:gridCol w="1401225"/>
                <a:gridCol w="1401225"/>
              </a:tblGrid>
              <a:tr h="3810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JetBrains Mono"/>
                        <a:ea typeface="JetBrains Mono"/>
                        <a:cs typeface="JetBrains Mono"/>
                        <a:sym typeface="JetBrains Mono"/>
                      </a:endParaRPr>
                    </a:p>
                  </a:txBody>
                  <a:tcPr marT="91425" marB="91425" marR="91425" marL="91425">
                    <a:solidFill>
                      <a:srgbClr val="D4D4D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solidFill>
                            <a:schemeClr val="dk1"/>
                          </a:solidFill>
                          <a:latin typeface="JetBrains Mono"/>
                          <a:ea typeface="JetBrains Mono"/>
                          <a:cs typeface="JetBrains Mono"/>
                          <a:sym typeface="JetBrains Mono"/>
                        </a:rPr>
                        <a:t>0.98328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solidFill>
                            <a:schemeClr val="dk1"/>
                          </a:solidFill>
                          <a:latin typeface="JetBrains Mono"/>
                          <a:ea typeface="JetBrains Mono"/>
                          <a:cs typeface="JetBrains Mono"/>
                          <a:sym typeface="JetBrains Mono"/>
                        </a:rPr>
                        <a:t>0.89333</a:t>
                      </a:r>
                      <a:endParaRPr sz="1400" u="none" cap="none" strike="noStrike"/>
                    </a:p>
                  </a:txBody>
                  <a:tcPr marT="91425" marB="91425" marR="91425" marL="91425"/>
                </a:tc>
              </a:tr>
            </a:tbl>
          </a:graphicData>
        </a:graphic>
      </p:graphicFrame>
      <p:sp>
        <p:nvSpPr>
          <p:cNvPr id="255" name="Google Shape;255;p12"/>
          <p:cNvSpPr txBox="1"/>
          <p:nvPr/>
        </p:nvSpPr>
        <p:spPr>
          <a:xfrm>
            <a:off x="2131017" y="2864009"/>
            <a:ext cx="4572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IBM Plex Sans KR"/>
                <a:ea typeface="IBM Plex Sans KR"/>
                <a:cs typeface="IBM Plex Sans KR"/>
                <a:sym typeface="IBM Plex Sans KR"/>
              </a:rPr>
              <a:t>One Hot Encoding &amp; Standardization</a:t>
            </a:r>
            <a:endParaRPr b="0" i="0" sz="1400" u="none" cap="none" strike="noStrike">
              <a:solidFill>
                <a:schemeClr val="dk1"/>
              </a:solidFill>
              <a:latin typeface="IBM Plex Sans KR"/>
              <a:ea typeface="IBM Plex Sans KR"/>
              <a:cs typeface="IBM Plex Sans KR"/>
              <a:sym typeface="IBM Plex Sans KR"/>
            </a:endParaRPr>
          </a:p>
        </p:txBody>
      </p:sp>
      <p:cxnSp>
        <p:nvCxnSpPr>
          <p:cNvPr id="256" name="Google Shape;256;p12"/>
          <p:cNvCxnSpPr/>
          <p:nvPr/>
        </p:nvCxnSpPr>
        <p:spPr>
          <a:xfrm>
            <a:off x="4393770" y="3806207"/>
            <a:ext cx="0" cy="407317"/>
          </a:xfrm>
          <a:prstGeom prst="straightConnector1">
            <a:avLst/>
          </a:prstGeom>
          <a:noFill/>
          <a:ln cap="flat" cmpd="sng" w="76200">
            <a:solidFill>
              <a:srgbClr val="DDDDDD"/>
            </a:solidFill>
            <a:prstDash val="solid"/>
            <a:round/>
            <a:headEnd len="sm" w="sm" type="none"/>
            <a:tailEnd len="med" w="med" type="triangle"/>
          </a:ln>
        </p:spPr>
      </p:cxnSp>
      <p:sp>
        <p:nvSpPr>
          <p:cNvPr id="257" name="Google Shape;257;p12"/>
          <p:cNvSpPr txBox="1"/>
          <p:nvPr/>
        </p:nvSpPr>
        <p:spPr>
          <a:xfrm>
            <a:off x="2131017" y="3855978"/>
            <a:ext cx="4572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IBM Plex Sans KR"/>
                <a:ea typeface="IBM Plex Sans KR"/>
                <a:cs typeface="IBM Plex Sans KR"/>
                <a:sym typeface="IBM Plex Sans KR"/>
              </a:rPr>
              <a:t>MLP (Multilayer perceptron)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3"/>
          <p:cNvSpPr txBox="1"/>
          <p:nvPr>
            <p:ph type="title"/>
          </p:nvPr>
        </p:nvSpPr>
        <p:spPr>
          <a:xfrm>
            <a:off x="311700" y="789851"/>
            <a:ext cx="5382518" cy="971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8058"/>
              <a:buNone/>
            </a:pPr>
            <a:r>
              <a:rPr b="1" lang="ko" sz="3533">
                <a:latin typeface="DM Serif Display"/>
                <a:ea typeface="DM Serif Display"/>
                <a:cs typeface="DM Serif Display"/>
                <a:sym typeface="DM Serif Display"/>
              </a:rPr>
              <a:t>Exercise Recommendation </a:t>
            </a:r>
            <a:br>
              <a:rPr b="1" lang="ko" sz="3533">
                <a:latin typeface="DM Serif Display"/>
                <a:ea typeface="DM Serif Display"/>
                <a:cs typeface="DM Serif Display"/>
                <a:sym typeface="DM Serif Display"/>
              </a:rPr>
            </a:br>
            <a:r>
              <a:rPr b="1" lang="ko" sz="3533">
                <a:latin typeface="DM Serif Display"/>
                <a:ea typeface="DM Serif Display"/>
                <a:cs typeface="DM Serif Display"/>
                <a:sym typeface="DM Serif Display"/>
              </a:rPr>
              <a:t>Plan Dataset</a:t>
            </a:r>
            <a:endParaRPr/>
          </a:p>
        </p:txBody>
      </p:sp>
      <p:sp>
        <p:nvSpPr>
          <p:cNvPr id="263" name="Google Shape;263;p13"/>
          <p:cNvSpPr/>
          <p:nvPr/>
        </p:nvSpPr>
        <p:spPr>
          <a:xfrm>
            <a:off x="148350" y="325582"/>
            <a:ext cx="8847300" cy="4825693"/>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3"/>
          <p:cNvSpPr txBox="1"/>
          <p:nvPr>
            <p:ph type="title"/>
          </p:nvPr>
        </p:nvSpPr>
        <p:spPr>
          <a:xfrm>
            <a:off x="311700" y="552851"/>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 2.</a:t>
            </a:r>
            <a:endParaRPr b="1" sz="5000">
              <a:solidFill>
                <a:srgbClr val="868686"/>
              </a:solidFill>
              <a:latin typeface="DM Serif Display"/>
              <a:ea typeface="DM Serif Display"/>
              <a:cs typeface="DM Serif Display"/>
              <a:sym typeface="DM Serif Display"/>
            </a:endParaRPr>
          </a:p>
        </p:txBody>
      </p:sp>
      <p:sp>
        <p:nvSpPr>
          <p:cNvPr id="265" name="Google Shape;265;p13"/>
          <p:cNvSpPr txBox="1"/>
          <p:nvPr/>
        </p:nvSpPr>
        <p:spPr>
          <a:xfrm>
            <a:off x="380319" y="2170117"/>
            <a:ext cx="571342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 sz="2000" u="none" cap="none" strike="noStrike">
                <a:solidFill>
                  <a:srgbClr val="000000"/>
                </a:solidFill>
                <a:latin typeface="Times New Roman"/>
                <a:ea typeface="Times New Roman"/>
                <a:cs typeface="Times New Roman"/>
                <a:sym typeface="Times New Roman"/>
              </a:rPr>
              <a:t>Purpose: </a:t>
            </a:r>
            <a:r>
              <a:rPr b="0" i="0" lang="ko" sz="1400" u="none" cap="none" strike="noStrike">
                <a:solidFill>
                  <a:srgbClr val="000000"/>
                </a:solidFill>
                <a:latin typeface="Times New Roman"/>
                <a:ea typeface="Times New Roman"/>
                <a:cs typeface="Times New Roman"/>
                <a:sym typeface="Times New Roman"/>
              </a:rPr>
              <a:t>Finding the just exercise intensity for the one who are stressed</a:t>
            </a:r>
            <a:endParaRPr b="0" i="0" sz="1400" u="none" cap="none" strike="noStrike">
              <a:solidFill>
                <a:srgbClr val="000000"/>
              </a:solidFill>
              <a:latin typeface="Times New Roman"/>
              <a:ea typeface="Times New Roman"/>
              <a:cs typeface="Times New Roman"/>
              <a:sym typeface="Times New Roman"/>
            </a:endParaRPr>
          </a:p>
        </p:txBody>
      </p:sp>
      <p:cxnSp>
        <p:nvCxnSpPr>
          <p:cNvPr id="266" name="Google Shape;266;p13"/>
          <p:cNvCxnSpPr/>
          <p:nvPr/>
        </p:nvCxnSpPr>
        <p:spPr>
          <a:xfrm rot="10800000">
            <a:off x="380319" y="2042778"/>
            <a:ext cx="8412673" cy="0"/>
          </a:xfrm>
          <a:prstGeom prst="straightConnector1">
            <a:avLst/>
          </a:prstGeom>
          <a:noFill/>
          <a:ln cap="flat" cmpd="sng" w="15875">
            <a:solidFill>
              <a:schemeClr val="dk1"/>
            </a:solidFill>
            <a:prstDash val="solid"/>
            <a:round/>
            <a:headEnd len="sm" w="sm" type="none"/>
            <a:tailEnd len="sm" w="sm" type="none"/>
          </a:ln>
        </p:spPr>
      </p:cxnSp>
      <p:pic>
        <p:nvPicPr>
          <p:cNvPr id="267" name="Google Shape;267;p13"/>
          <p:cNvPicPr preferRelativeResize="0"/>
          <p:nvPr/>
        </p:nvPicPr>
        <p:blipFill rotWithShape="1">
          <a:blip r:embed="rId3">
            <a:alphaModFix/>
          </a:blip>
          <a:srcRect b="0" l="0" r="0" t="0"/>
          <a:stretch/>
        </p:blipFill>
        <p:spPr>
          <a:xfrm>
            <a:off x="6410077" y="577790"/>
            <a:ext cx="2312504" cy="1212780"/>
          </a:xfrm>
          <a:prstGeom prst="rect">
            <a:avLst/>
          </a:prstGeom>
          <a:noFill/>
          <a:ln>
            <a:noFill/>
          </a:ln>
        </p:spPr>
      </p:pic>
      <p:sp>
        <p:nvSpPr>
          <p:cNvPr id="268" name="Google Shape;268;p13"/>
          <p:cNvSpPr/>
          <p:nvPr/>
        </p:nvSpPr>
        <p:spPr>
          <a:xfrm>
            <a:off x="380319" y="3108521"/>
            <a:ext cx="1625600"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dk1"/>
                </a:solidFill>
                <a:latin typeface="DM Serif Display"/>
                <a:ea typeface="DM Serif Display"/>
                <a:cs typeface="DM Serif Display"/>
                <a:sym typeface="DM Serif Display"/>
              </a:rPr>
              <a:t>EDA</a:t>
            </a:r>
            <a:endParaRPr/>
          </a:p>
        </p:txBody>
      </p:sp>
      <p:sp>
        <p:nvSpPr>
          <p:cNvPr id="269" name="Google Shape;269;p13"/>
          <p:cNvSpPr/>
          <p:nvPr/>
        </p:nvSpPr>
        <p:spPr>
          <a:xfrm>
            <a:off x="2503219" y="3107415"/>
            <a:ext cx="1759364"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 sz="1800" u="none" cap="none" strike="noStrike">
                <a:solidFill>
                  <a:schemeClr val="dk1"/>
                </a:solidFill>
                <a:latin typeface="DM Serif Display"/>
                <a:ea typeface="DM Serif Display"/>
                <a:cs typeface="DM Serif Display"/>
                <a:sym typeface="DM Serif Display"/>
              </a:rPr>
              <a:t>Preprocessing</a:t>
            </a:r>
            <a:endParaRPr/>
          </a:p>
        </p:txBody>
      </p:sp>
      <p:sp>
        <p:nvSpPr>
          <p:cNvPr id="270" name="Google Shape;270;p13"/>
          <p:cNvSpPr/>
          <p:nvPr/>
        </p:nvSpPr>
        <p:spPr>
          <a:xfrm>
            <a:off x="4881418" y="3108521"/>
            <a:ext cx="1625600"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dk1"/>
                </a:solidFill>
                <a:latin typeface="DM Serif Display"/>
                <a:ea typeface="DM Serif Display"/>
                <a:cs typeface="DM Serif Display"/>
                <a:sym typeface="DM Serif Display"/>
              </a:rPr>
              <a:t>Modeling</a:t>
            </a:r>
            <a:endParaRPr/>
          </a:p>
        </p:txBody>
      </p:sp>
      <p:sp>
        <p:nvSpPr>
          <p:cNvPr id="271" name="Google Shape;271;p13"/>
          <p:cNvSpPr/>
          <p:nvPr/>
        </p:nvSpPr>
        <p:spPr>
          <a:xfrm>
            <a:off x="7004318" y="3108521"/>
            <a:ext cx="1625600"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 sz="1800" u="none" cap="none" strike="noStrike">
                <a:solidFill>
                  <a:schemeClr val="dk1"/>
                </a:solidFill>
                <a:latin typeface="DM Serif Display"/>
                <a:ea typeface="DM Serif Display"/>
                <a:cs typeface="DM Serif Display"/>
                <a:sym typeface="DM Serif Display"/>
              </a:rPr>
              <a:t>Optimizing</a:t>
            </a:r>
            <a:endParaRPr/>
          </a:p>
        </p:txBody>
      </p:sp>
      <p:sp>
        <p:nvSpPr>
          <p:cNvPr id="272" name="Google Shape;272;p13"/>
          <p:cNvSpPr txBox="1"/>
          <p:nvPr/>
        </p:nvSpPr>
        <p:spPr>
          <a:xfrm>
            <a:off x="380319" y="2598669"/>
            <a:ext cx="12234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 sz="2000" u="none" cap="none" strike="noStrike">
                <a:solidFill>
                  <a:srgbClr val="000000"/>
                </a:solidFill>
                <a:latin typeface="Times New Roman"/>
                <a:ea typeface="Times New Roman"/>
                <a:cs typeface="Times New Roman"/>
                <a:sym typeface="Times New Roman"/>
              </a:rPr>
              <a:t>Progress:</a:t>
            </a:r>
            <a:endParaRPr/>
          </a:p>
        </p:txBody>
      </p:sp>
      <p:sp>
        <p:nvSpPr>
          <p:cNvPr id="273" name="Google Shape;273;p13"/>
          <p:cNvSpPr txBox="1"/>
          <p:nvPr/>
        </p:nvSpPr>
        <p:spPr>
          <a:xfrm>
            <a:off x="4881418" y="4051849"/>
            <a:ext cx="1625600"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Logistic</a:t>
            </a:r>
            <a:endParaRPr/>
          </a:p>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Regression</a:t>
            </a:r>
            <a:endParaRPr/>
          </a:p>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MLP</a:t>
            </a:r>
            <a:endParaRPr/>
          </a:p>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etc</a:t>
            </a:r>
            <a:endParaRPr b="0" i="0" sz="1400" u="none" cap="none" strike="noStrike">
              <a:solidFill>
                <a:schemeClr val="dk1"/>
              </a:solidFill>
              <a:latin typeface="Times New Roman"/>
              <a:ea typeface="Times New Roman"/>
              <a:cs typeface="Times New Roman"/>
              <a:sym typeface="Times New Roman"/>
            </a:endParaRPr>
          </a:p>
        </p:txBody>
      </p:sp>
      <p:sp>
        <p:nvSpPr>
          <p:cNvPr id="274" name="Google Shape;274;p13"/>
          <p:cNvSpPr txBox="1"/>
          <p:nvPr/>
        </p:nvSpPr>
        <p:spPr>
          <a:xfrm>
            <a:off x="688254" y="4051849"/>
            <a:ext cx="10630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Heatmap</a:t>
            </a:r>
            <a:endParaRPr b="0" i="0" sz="1400" u="none" cap="none" strike="noStrike">
              <a:solidFill>
                <a:schemeClr val="dk1"/>
              </a:solidFill>
              <a:latin typeface="Times New Roman"/>
              <a:ea typeface="Times New Roman"/>
              <a:cs typeface="Times New Roman"/>
              <a:sym typeface="Times New Roman"/>
            </a:endParaRPr>
          </a:p>
        </p:txBody>
      </p:sp>
      <p:sp>
        <p:nvSpPr>
          <p:cNvPr id="275" name="Google Shape;275;p13"/>
          <p:cNvSpPr txBox="1"/>
          <p:nvPr/>
        </p:nvSpPr>
        <p:spPr>
          <a:xfrm>
            <a:off x="2373003" y="4051849"/>
            <a:ext cx="2019796"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Data dropping</a:t>
            </a:r>
            <a:endParaRPr/>
          </a:p>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One Hot Encode</a:t>
            </a:r>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276" name="Google Shape;276;p13"/>
          <p:cNvSpPr txBox="1"/>
          <p:nvPr/>
        </p:nvSpPr>
        <p:spPr>
          <a:xfrm>
            <a:off x="7004318" y="4051849"/>
            <a:ext cx="16256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Hyper parameter tuning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4"/>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5000">
                <a:latin typeface="DM Serif Display"/>
                <a:ea typeface="DM Serif Display"/>
                <a:cs typeface="DM Serif Display"/>
                <a:sym typeface="DM Serif Display"/>
              </a:rPr>
              <a:t>Checking the bias</a:t>
            </a:r>
            <a:endParaRPr sz="5000">
              <a:latin typeface="DM Serif Display"/>
              <a:ea typeface="DM Serif Display"/>
              <a:cs typeface="DM Serif Display"/>
              <a:sym typeface="DM Serif Display"/>
            </a:endParaRPr>
          </a:p>
        </p:txBody>
      </p:sp>
      <p:sp>
        <p:nvSpPr>
          <p:cNvPr id="282" name="Google Shape;282;p14"/>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25000"/>
              </a:lnSpc>
              <a:spcBef>
                <a:spcPts val="0"/>
              </a:spcBef>
              <a:spcAft>
                <a:spcPts val="0"/>
              </a:spcAft>
              <a:buClr>
                <a:srgbClr val="000000"/>
              </a:buClr>
              <a:buSzPts val="1100"/>
              <a:buFont typeface="Arial"/>
              <a:buNone/>
            </a:pPr>
            <a:r>
              <a:t/>
            </a:r>
            <a:endParaRPr b="0" i="0" sz="1100" u="none" cap="none" strike="noStrike">
              <a:solidFill>
                <a:srgbClr val="008000"/>
              </a:solidFill>
              <a:latin typeface="JetBrains Mono Medium"/>
              <a:ea typeface="JetBrains Mono Medium"/>
              <a:cs typeface="JetBrains Mono Medium"/>
              <a:sym typeface="JetBrains Mono Medium"/>
            </a:endParaRPr>
          </a:p>
        </p:txBody>
      </p:sp>
      <p:sp>
        <p:nvSpPr>
          <p:cNvPr id="283" name="Google Shape;283;p14"/>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 2.</a:t>
            </a:r>
            <a:endParaRPr b="1" sz="5000">
              <a:solidFill>
                <a:srgbClr val="868686"/>
              </a:solidFill>
              <a:latin typeface="DM Serif Display"/>
              <a:ea typeface="DM Serif Display"/>
              <a:cs typeface="DM Serif Display"/>
              <a:sym typeface="DM Serif Display"/>
            </a:endParaRPr>
          </a:p>
        </p:txBody>
      </p:sp>
      <p:pic>
        <p:nvPicPr>
          <p:cNvPr id="284" name="Google Shape;284;p14"/>
          <p:cNvPicPr preferRelativeResize="0"/>
          <p:nvPr/>
        </p:nvPicPr>
        <p:blipFill rotWithShape="1">
          <a:blip r:embed="rId3">
            <a:alphaModFix/>
          </a:blip>
          <a:srcRect b="0" l="0" r="0" t="0"/>
          <a:stretch/>
        </p:blipFill>
        <p:spPr>
          <a:xfrm>
            <a:off x="4719800" y="1703588"/>
            <a:ext cx="3101201" cy="2477675"/>
          </a:xfrm>
          <a:prstGeom prst="rect">
            <a:avLst/>
          </a:prstGeom>
          <a:noFill/>
          <a:ln>
            <a:noFill/>
          </a:ln>
        </p:spPr>
      </p:pic>
      <p:pic>
        <p:nvPicPr>
          <p:cNvPr id="285" name="Google Shape;285;p14"/>
          <p:cNvPicPr preferRelativeResize="0"/>
          <p:nvPr/>
        </p:nvPicPr>
        <p:blipFill rotWithShape="1">
          <a:blip r:embed="rId4">
            <a:alphaModFix/>
          </a:blip>
          <a:srcRect b="0" l="0" r="0" t="0"/>
          <a:stretch/>
        </p:blipFill>
        <p:spPr>
          <a:xfrm>
            <a:off x="1323000" y="1642000"/>
            <a:ext cx="3284215" cy="2477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b="1" lang="ko" sz="5000">
                <a:latin typeface="DM Serif Display"/>
                <a:ea typeface="DM Serif Display"/>
                <a:cs typeface="DM Serif Display"/>
                <a:sym typeface="DM Serif Display"/>
              </a:rPr>
              <a:t>Finding the correlations</a:t>
            </a:r>
            <a:endParaRPr b="1" sz="5000">
              <a:latin typeface="Gowun Batang"/>
              <a:ea typeface="Gowun Batang"/>
              <a:cs typeface="Gowun Batang"/>
              <a:sym typeface="Gowun Batang"/>
            </a:endParaRPr>
          </a:p>
        </p:txBody>
      </p:sp>
      <p:sp>
        <p:nvSpPr>
          <p:cNvPr id="291" name="Google Shape;291;p15"/>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5"/>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Method2</a:t>
            </a:r>
            <a:endParaRPr b="1" sz="5000">
              <a:solidFill>
                <a:srgbClr val="868686"/>
              </a:solidFill>
              <a:latin typeface="DM Serif Display"/>
              <a:ea typeface="DM Serif Display"/>
              <a:cs typeface="DM Serif Display"/>
              <a:sym typeface="DM Serif Display"/>
            </a:endParaRPr>
          </a:p>
        </p:txBody>
      </p:sp>
      <p:sp>
        <p:nvSpPr>
          <p:cNvPr id="293" name="Google Shape;293;p15"/>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294" name="Google Shape;294;p15"/>
          <p:cNvPicPr preferRelativeResize="0"/>
          <p:nvPr/>
        </p:nvPicPr>
        <p:blipFill rotWithShape="1">
          <a:blip r:embed="rId3">
            <a:alphaModFix amt="44000"/>
          </a:blip>
          <a:srcRect b="0" l="0" r="4396" t="0"/>
          <a:stretch/>
        </p:blipFill>
        <p:spPr>
          <a:xfrm>
            <a:off x="187175" y="1568924"/>
            <a:ext cx="4033126" cy="3555899"/>
          </a:xfrm>
          <a:prstGeom prst="rect">
            <a:avLst/>
          </a:prstGeom>
          <a:noFill/>
          <a:ln>
            <a:noFill/>
          </a:ln>
        </p:spPr>
      </p:pic>
      <p:sp>
        <p:nvSpPr>
          <p:cNvPr id="295" name="Google Shape;295;p15"/>
          <p:cNvSpPr/>
          <p:nvPr/>
        </p:nvSpPr>
        <p:spPr>
          <a:xfrm>
            <a:off x="6336845" y="3555399"/>
            <a:ext cx="2175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5"/>
          <p:cNvSpPr/>
          <p:nvPr/>
        </p:nvSpPr>
        <p:spPr>
          <a:xfrm flipH="1">
            <a:off x="5146488" y="3555411"/>
            <a:ext cx="1844400" cy="6426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5"/>
          <p:cNvSpPr/>
          <p:nvPr/>
        </p:nvSpPr>
        <p:spPr>
          <a:xfrm rot="-5400000">
            <a:off x="6365037" y="3167508"/>
            <a:ext cx="643356" cy="1419149"/>
          </a:xfrm>
          <a:prstGeom prst="flowChartOffpageConnector">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5"/>
          <p:cNvSpPr/>
          <p:nvPr/>
        </p:nvSpPr>
        <p:spPr>
          <a:xfrm>
            <a:off x="5206088" y="3632787"/>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ko" sz="1500" u="none" cap="none" strike="noStrike">
                <a:solidFill>
                  <a:srgbClr val="FFFFFF"/>
                </a:solidFill>
                <a:latin typeface="Arial"/>
                <a:ea typeface="Arial"/>
                <a:cs typeface="Arial"/>
                <a:sym typeface="Arial"/>
              </a:rPr>
              <a:t>BFP</a:t>
            </a:r>
            <a:endParaRPr b="0" i="0" sz="1500" u="none" cap="none" strike="noStrike">
              <a:solidFill>
                <a:srgbClr val="FFFFFF"/>
              </a:solidFill>
              <a:latin typeface="Arial"/>
              <a:ea typeface="Arial"/>
              <a:cs typeface="Arial"/>
              <a:sym typeface="Arial"/>
            </a:endParaRPr>
          </a:p>
        </p:txBody>
      </p:sp>
      <p:sp>
        <p:nvSpPr>
          <p:cNvPr id="299" name="Google Shape;299;p15"/>
          <p:cNvSpPr/>
          <p:nvPr/>
        </p:nvSpPr>
        <p:spPr>
          <a:xfrm>
            <a:off x="4456463" y="3555404"/>
            <a:ext cx="690000" cy="642300"/>
          </a:xfrm>
          <a:prstGeom prst="rect">
            <a:avLst/>
          </a:prstGeom>
          <a:solidFill>
            <a:srgbClr val="0D5CDF"/>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5"/>
          <p:cNvSpPr/>
          <p:nvPr/>
        </p:nvSpPr>
        <p:spPr>
          <a:xfrm>
            <a:off x="4456463" y="3555411"/>
            <a:ext cx="690000" cy="6426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ko" sz="2600" u="none" cap="none" strike="noStrike">
                <a:solidFill>
                  <a:srgbClr val="FFFFFF"/>
                </a:solidFill>
                <a:latin typeface="Arial"/>
                <a:ea typeface="Arial"/>
                <a:cs typeface="Arial"/>
                <a:sym typeface="Arial"/>
              </a:rPr>
              <a:t>03</a:t>
            </a:r>
            <a:endParaRPr b="0" i="0" sz="2600" u="none" cap="none" strike="noStrike">
              <a:solidFill>
                <a:srgbClr val="FFFFFF"/>
              </a:solidFill>
              <a:latin typeface="Arial"/>
              <a:ea typeface="Arial"/>
              <a:cs typeface="Arial"/>
              <a:sym typeface="Arial"/>
            </a:endParaRPr>
          </a:p>
        </p:txBody>
      </p:sp>
      <p:sp>
        <p:nvSpPr>
          <p:cNvPr id="301" name="Google Shape;301;p15"/>
          <p:cNvSpPr/>
          <p:nvPr/>
        </p:nvSpPr>
        <p:spPr>
          <a:xfrm>
            <a:off x="7251319" y="3556582"/>
            <a:ext cx="1483200" cy="64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rPr b="0" i="0" lang="ko" sz="1500" u="none" cap="none" strike="noStrike">
                <a:solidFill>
                  <a:srgbClr val="BA2121"/>
                </a:solidFill>
                <a:latin typeface="Arial"/>
                <a:ea typeface="Arial"/>
                <a:cs typeface="Arial"/>
                <a:sym typeface="Arial"/>
              </a:rPr>
              <a:t>0.80</a:t>
            </a:r>
            <a:endParaRPr b="0" i="0" sz="800" u="none" cap="none" strike="noStrike">
              <a:solidFill>
                <a:srgbClr val="BA2121"/>
              </a:solidFill>
              <a:latin typeface="Arial"/>
              <a:ea typeface="Arial"/>
              <a:cs typeface="Arial"/>
              <a:sym typeface="Arial"/>
            </a:endParaRPr>
          </a:p>
        </p:txBody>
      </p:sp>
      <p:sp>
        <p:nvSpPr>
          <p:cNvPr id="302" name="Google Shape;302;p15"/>
          <p:cNvSpPr/>
          <p:nvPr/>
        </p:nvSpPr>
        <p:spPr>
          <a:xfrm>
            <a:off x="6336845" y="2900279"/>
            <a:ext cx="2175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5"/>
          <p:cNvSpPr/>
          <p:nvPr/>
        </p:nvSpPr>
        <p:spPr>
          <a:xfrm flipH="1">
            <a:off x="5146488" y="2900293"/>
            <a:ext cx="1844400" cy="6426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5"/>
          <p:cNvSpPr/>
          <p:nvPr/>
        </p:nvSpPr>
        <p:spPr>
          <a:xfrm rot="-5400000">
            <a:off x="6365037" y="2512389"/>
            <a:ext cx="643356" cy="1419149"/>
          </a:xfrm>
          <a:prstGeom prst="flowChartOffpageConnector">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5"/>
          <p:cNvSpPr/>
          <p:nvPr/>
        </p:nvSpPr>
        <p:spPr>
          <a:xfrm>
            <a:off x="5206088" y="2977669"/>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ko" sz="1500" u="none" cap="none" strike="noStrike">
                <a:solidFill>
                  <a:srgbClr val="FFFFFF"/>
                </a:solidFill>
                <a:latin typeface="Arial"/>
                <a:ea typeface="Arial"/>
                <a:cs typeface="Arial"/>
                <a:sym typeface="Arial"/>
              </a:rPr>
              <a:t>BMI</a:t>
            </a:r>
            <a:endParaRPr b="0" i="0" sz="1500" u="none" cap="none" strike="noStrike">
              <a:solidFill>
                <a:srgbClr val="FFFFFF"/>
              </a:solidFill>
              <a:latin typeface="Arial"/>
              <a:ea typeface="Arial"/>
              <a:cs typeface="Arial"/>
              <a:sym typeface="Arial"/>
            </a:endParaRPr>
          </a:p>
        </p:txBody>
      </p:sp>
      <p:sp>
        <p:nvSpPr>
          <p:cNvPr id="306" name="Google Shape;306;p15"/>
          <p:cNvSpPr/>
          <p:nvPr/>
        </p:nvSpPr>
        <p:spPr>
          <a:xfrm>
            <a:off x="4456463" y="2900286"/>
            <a:ext cx="690000" cy="642300"/>
          </a:xfrm>
          <a:prstGeom prst="rect">
            <a:avLst/>
          </a:prstGeom>
          <a:solidFill>
            <a:srgbClr val="0D5CDF"/>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5"/>
          <p:cNvSpPr/>
          <p:nvPr/>
        </p:nvSpPr>
        <p:spPr>
          <a:xfrm>
            <a:off x="4456463" y="2900293"/>
            <a:ext cx="690000" cy="6426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ko" sz="2600" u="none" cap="none" strike="noStrike">
                <a:solidFill>
                  <a:srgbClr val="FFFFFF"/>
                </a:solidFill>
                <a:latin typeface="Arial"/>
                <a:ea typeface="Arial"/>
                <a:cs typeface="Arial"/>
                <a:sym typeface="Arial"/>
              </a:rPr>
              <a:t>02</a:t>
            </a:r>
            <a:endParaRPr b="0" i="0" sz="2600" u="none" cap="none" strike="noStrike">
              <a:solidFill>
                <a:srgbClr val="FFFFFF"/>
              </a:solidFill>
              <a:latin typeface="Arial"/>
              <a:ea typeface="Arial"/>
              <a:cs typeface="Arial"/>
              <a:sym typeface="Arial"/>
            </a:endParaRPr>
          </a:p>
        </p:txBody>
      </p:sp>
      <p:sp>
        <p:nvSpPr>
          <p:cNvPr id="308" name="Google Shape;308;p15"/>
          <p:cNvSpPr/>
          <p:nvPr/>
        </p:nvSpPr>
        <p:spPr>
          <a:xfrm>
            <a:off x="7251319" y="2901471"/>
            <a:ext cx="1483200" cy="64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500"/>
              <a:buFont typeface="Arial"/>
              <a:buNone/>
            </a:pPr>
            <a:r>
              <a:rPr b="0" i="0" lang="ko" sz="1500" u="none" cap="none" strike="noStrike">
                <a:solidFill>
                  <a:srgbClr val="A31515"/>
                </a:solidFill>
                <a:latin typeface="Arial"/>
                <a:ea typeface="Arial"/>
                <a:cs typeface="Arial"/>
                <a:sym typeface="Arial"/>
              </a:rPr>
              <a:t>0.91</a:t>
            </a:r>
            <a:endParaRPr b="0" i="0" sz="800" u="none" cap="none" strike="noStrike">
              <a:solidFill>
                <a:srgbClr val="A31515"/>
              </a:solidFill>
              <a:latin typeface="Arial"/>
              <a:ea typeface="Arial"/>
              <a:cs typeface="Arial"/>
              <a:sym typeface="Arial"/>
            </a:endParaRPr>
          </a:p>
        </p:txBody>
      </p:sp>
      <p:sp>
        <p:nvSpPr>
          <p:cNvPr id="309" name="Google Shape;309;p15"/>
          <p:cNvSpPr/>
          <p:nvPr/>
        </p:nvSpPr>
        <p:spPr>
          <a:xfrm>
            <a:off x="6336845" y="2245150"/>
            <a:ext cx="2175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5"/>
          <p:cNvSpPr/>
          <p:nvPr/>
        </p:nvSpPr>
        <p:spPr>
          <a:xfrm flipH="1">
            <a:off x="5146488" y="2245166"/>
            <a:ext cx="1844400" cy="6426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5"/>
          <p:cNvSpPr/>
          <p:nvPr/>
        </p:nvSpPr>
        <p:spPr>
          <a:xfrm rot="-5400000">
            <a:off x="6365037" y="1857262"/>
            <a:ext cx="643356" cy="1419149"/>
          </a:xfrm>
          <a:prstGeom prst="flowChartOffpageConnector">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5"/>
          <p:cNvSpPr/>
          <p:nvPr/>
        </p:nvSpPr>
        <p:spPr>
          <a:xfrm>
            <a:off x="5206088" y="2322542"/>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ko" sz="1500" u="none" cap="none" strike="noStrike">
                <a:solidFill>
                  <a:srgbClr val="FFFFFF"/>
                </a:solidFill>
                <a:latin typeface="Arial"/>
                <a:ea typeface="Arial"/>
                <a:cs typeface="Arial"/>
                <a:sym typeface="Arial"/>
              </a:rPr>
              <a:t>BMIcase</a:t>
            </a:r>
            <a:endParaRPr b="0" i="0" sz="1500" u="none" cap="none" strike="noStrike">
              <a:solidFill>
                <a:srgbClr val="FFFFFF"/>
              </a:solidFill>
              <a:latin typeface="Arial"/>
              <a:ea typeface="Arial"/>
              <a:cs typeface="Arial"/>
              <a:sym typeface="Arial"/>
            </a:endParaRPr>
          </a:p>
        </p:txBody>
      </p:sp>
      <p:sp>
        <p:nvSpPr>
          <p:cNvPr id="313" name="Google Shape;313;p15"/>
          <p:cNvSpPr/>
          <p:nvPr/>
        </p:nvSpPr>
        <p:spPr>
          <a:xfrm>
            <a:off x="4456463" y="2245159"/>
            <a:ext cx="690000" cy="642300"/>
          </a:xfrm>
          <a:prstGeom prst="rect">
            <a:avLst/>
          </a:prstGeom>
          <a:solidFill>
            <a:srgbClr val="0D5CDF"/>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5"/>
          <p:cNvSpPr/>
          <p:nvPr/>
        </p:nvSpPr>
        <p:spPr>
          <a:xfrm>
            <a:off x="4456463" y="2245166"/>
            <a:ext cx="690000" cy="6426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ko" sz="2600" u="none" cap="none" strike="noStrike">
                <a:solidFill>
                  <a:srgbClr val="FFFFFF"/>
                </a:solidFill>
                <a:latin typeface="Arial"/>
                <a:ea typeface="Arial"/>
                <a:cs typeface="Arial"/>
                <a:sym typeface="Arial"/>
              </a:rPr>
              <a:t>01</a:t>
            </a:r>
            <a:endParaRPr b="0" i="0" sz="2600" u="none" cap="none" strike="noStrike">
              <a:solidFill>
                <a:srgbClr val="FFFFFF"/>
              </a:solidFill>
              <a:latin typeface="Arial"/>
              <a:ea typeface="Arial"/>
              <a:cs typeface="Arial"/>
              <a:sym typeface="Arial"/>
            </a:endParaRPr>
          </a:p>
        </p:txBody>
      </p:sp>
      <p:sp>
        <p:nvSpPr>
          <p:cNvPr id="315" name="Google Shape;315;p15"/>
          <p:cNvSpPr/>
          <p:nvPr/>
        </p:nvSpPr>
        <p:spPr>
          <a:xfrm>
            <a:off x="7251319" y="2246350"/>
            <a:ext cx="1483200" cy="64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500"/>
              <a:buFont typeface="Arial"/>
              <a:buNone/>
            </a:pPr>
            <a:r>
              <a:rPr b="0" i="0" lang="ko" sz="1500" u="none" cap="none" strike="noStrike">
                <a:solidFill>
                  <a:srgbClr val="A31515"/>
                </a:solidFill>
                <a:latin typeface="Arial"/>
                <a:ea typeface="Arial"/>
                <a:cs typeface="Arial"/>
                <a:sym typeface="Arial"/>
              </a:rPr>
              <a:t>1.0</a:t>
            </a:r>
            <a:endParaRPr b="0" i="0" sz="1500" u="none" cap="none" strike="noStrike">
              <a:solidFill>
                <a:srgbClr val="A31515"/>
              </a:solidFill>
              <a:latin typeface="Arial"/>
              <a:ea typeface="Arial"/>
              <a:cs typeface="Arial"/>
              <a:sym typeface="Arial"/>
            </a:endParaRPr>
          </a:p>
        </p:txBody>
      </p:sp>
      <p:pic>
        <p:nvPicPr>
          <p:cNvPr id="316" name="Google Shape;316;p15"/>
          <p:cNvPicPr preferRelativeResize="0"/>
          <p:nvPr/>
        </p:nvPicPr>
        <p:blipFill rotWithShape="1">
          <a:blip r:embed="rId3">
            <a:alphaModFix amt="90000"/>
          </a:blip>
          <a:srcRect b="50092" l="0" r="36191" t="2574"/>
          <a:stretch/>
        </p:blipFill>
        <p:spPr>
          <a:xfrm>
            <a:off x="187175" y="1661475"/>
            <a:ext cx="2691899" cy="1683075"/>
          </a:xfrm>
          <a:prstGeom prst="rect">
            <a:avLst/>
          </a:prstGeom>
          <a:noFill/>
          <a:ln>
            <a:noFill/>
          </a:ln>
        </p:spPr>
      </p:pic>
      <p:pic>
        <p:nvPicPr>
          <p:cNvPr id="317" name="Google Shape;317;p15"/>
          <p:cNvPicPr preferRelativeResize="0"/>
          <p:nvPr/>
        </p:nvPicPr>
        <p:blipFill rotWithShape="1">
          <a:blip r:embed="rId3">
            <a:alphaModFix/>
          </a:blip>
          <a:srcRect b="0" l="0" r="36191" t="59556"/>
          <a:stretch/>
        </p:blipFill>
        <p:spPr>
          <a:xfrm>
            <a:off x="187175" y="3686700"/>
            <a:ext cx="2691899" cy="1438126"/>
          </a:xfrm>
          <a:prstGeom prst="rect">
            <a:avLst/>
          </a:prstGeom>
          <a:noFill/>
          <a:ln>
            <a:noFill/>
          </a:ln>
        </p:spPr>
      </p:pic>
      <p:pic>
        <p:nvPicPr>
          <p:cNvPr id="318" name="Google Shape;318;p15"/>
          <p:cNvPicPr preferRelativeResize="0"/>
          <p:nvPr/>
        </p:nvPicPr>
        <p:blipFill rotWithShape="1">
          <a:blip r:embed="rId3">
            <a:alphaModFix/>
          </a:blip>
          <a:srcRect b="50064" l="72204" r="4397" t="0"/>
          <a:stretch/>
        </p:blipFill>
        <p:spPr>
          <a:xfrm>
            <a:off x="3233250" y="1568925"/>
            <a:ext cx="987051" cy="1775625"/>
          </a:xfrm>
          <a:prstGeom prst="rect">
            <a:avLst/>
          </a:prstGeom>
          <a:noFill/>
          <a:ln>
            <a:noFill/>
          </a:ln>
        </p:spPr>
      </p:pic>
      <p:pic>
        <p:nvPicPr>
          <p:cNvPr id="319" name="Google Shape;319;p15"/>
          <p:cNvPicPr preferRelativeResize="0"/>
          <p:nvPr/>
        </p:nvPicPr>
        <p:blipFill rotWithShape="1">
          <a:blip r:embed="rId3">
            <a:alphaModFix/>
          </a:blip>
          <a:srcRect b="0" l="72204" r="4397" t="59556"/>
          <a:stretch/>
        </p:blipFill>
        <p:spPr>
          <a:xfrm>
            <a:off x="3233250" y="3686700"/>
            <a:ext cx="987051" cy="1438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6"/>
          <p:cNvSpPr txBox="1"/>
          <p:nvPr/>
        </p:nvSpPr>
        <p:spPr>
          <a:xfrm>
            <a:off x="3619825" y="1527400"/>
            <a:ext cx="4581000" cy="7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&lt;BFPcase’s range&gt;</a:t>
            </a:r>
            <a:endParaRPr b="0" i="0" sz="1800" u="none" cap="none" strike="noStrike">
              <a:solidFill>
                <a:schemeClr val="dk2"/>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1050"/>
              <a:buFont typeface="Arial"/>
              <a:buNone/>
            </a:pPr>
            <a:r>
              <a:rPr b="0" i="0" lang="ko" sz="1050" u="none" cap="none" strike="noStrike">
                <a:solidFill>
                  <a:srgbClr val="A31515"/>
                </a:solidFill>
                <a:highlight>
                  <a:srgbClr val="F7F7F7"/>
                </a:highlight>
                <a:latin typeface="Courier New"/>
                <a:ea typeface="Courier New"/>
                <a:cs typeface="Courier New"/>
                <a:sym typeface="Courier New"/>
              </a:rPr>
              <a:t>'Athletes'</a:t>
            </a:r>
            <a:r>
              <a:rPr b="0" i="0" lang="ko" sz="1050" u="none" cap="none" strike="noStrike">
                <a:solidFill>
                  <a:schemeClr val="dk1"/>
                </a:solidFill>
                <a:highlight>
                  <a:srgbClr val="F7F7F7"/>
                </a:highlight>
                <a:latin typeface="Courier New"/>
                <a:ea typeface="Courier New"/>
                <a:cs typeface="Courier New"/>
                <a:sym typeface="Courier New"/>
              </a:rPr>
              <a:t>:</a:t>
            </a:r>
            <a:r>
              <a:rPr b="0" i="0" lang="ko" sz="1050" u="none" cap="none" strike="noStrike">
                <a:solidFill>
                  <a:srgbClr val="116644"/>
                </a:solidFill>
                <a:highlight>
                  <a:srgbClr val="F7F7F7"/>
                </a:highlight>
                <a:latin typeface="Courier New"/>
                <a:ea typeface="Courier New"/>
                <a:cs typeface="Courier New"/>
                <a:sym typeface="Courier New"/>
              </a:rPr>
              <a:t>-2</a:t>
            </a:r>
            <a:r>
              <a:rPr b="0" i="0" lang="ko" sz="1050" u="none" cap="none" strike="noStrike">
                <a:solidFill>
                  <a:schemeClr val="dk1"/>
                </a:solidFill>
                <a:highlight>
                  <a:srgbClr val="F7F7F7"/>
                </a:highlight>
                <a:latin typeface="Courier New"/>
                <a:ea typeface="Courier New"/>
                <a:cs typeface="Courier New"/>
                <a:sym typeface="Courier New"/>
              </a:rPr>
              <a:t>, </a:t>
            </a:r>
            <a:r>
              <a:rPr b="0" i="0" lang="ko" sz="1050" u="none" cap="none" strike="noStrike">
                <a:solidFill>
                  <a:srgbClr val="A31515"/>
                </a:solidFill>
                <a:highlight>
                  <a:srgbClr val="F7F7F7"/>
                </a:highlight>
                <a:latin typeface="Courier New"/>
                <a:ea typeface="Courier New"/>
                <a:cs typeface="Courier New"/>
                <a:sym typeface="Courier New"/>
              </a:rPr>
              <a:t>'Fitness'</a:t>
            </a:r>
            <a:r>
              <a:rPr b="0" i="0" lang="ko" sz="1050" u="none" cap="none" strike="noStrike">
                <a:solidFill>
                  <a:schemeClr val="dk1"/>
                </a:solidFill>
                <a:highlight>
                  <a:srgbClr val="F7F7F7"/>
                </a:highlight>
                <a:latin typeface="Courier New"/>
                <a:ea typeface="Courier New"/>
                <a:cs typeface="Courier New"/>
                <a:sym typeface="Courier New"/>
              </a:rPr>
              <a:t>:</a:t>
            </a:r>
            <a:r>
              <a:rPr b="0" i="0" lang="ko" sz="1050" u="none" cap="none" strike="noStrike">
                <a:solidFill>
                  <a:srgbClr val="116644"/>
                </a:solidFill>
                <a:highlight>
                  <a:srgbClr val="F7F7F7"/>
                </a:highlight>
                <a:latin typeface="Courier New"/>
                <a:ea typeface="Courier New"/>
                <a:cs typeface="Courier New"/>
                <a:sym typeface="Courier New"/>
              </a:rPr>
              <a:t>-1</a:t>
            </a:r>
            <a:r>
              <a:rPr b="0" i="0" lang="ko" sz="1050" u="none" cap="none" strike="noStrike">
                <a:solidFill>
                  <a:schemeClr val="dk1"/>
                </a:solidFill>
                <a:highlight>
                  <a:srgbClr val="F7F7F7"/>
                </a:highlight>
                <a:latin typeface="Courier New"/>
                <a:ea typeface="Courier New"/>
                <a:cs typeface="Courier New"/>
                <a:sym typeface="Courier New"/>
              </a:rPr>
              <a:t>, </a:t>
            </a:r>
            <a:r>
              <a:rPr b="0" i="0" lang="ko" sz="1050" u="none" cap="none" strike="noStrike">
                <a:solidFill>
                  <a:srgbClr val="A31515"/>
                </a:solidFill>
                <a:highlight>
                  <a:srgbClr val="F7F7F7"/>
                </a:highlight>
                <a:latin typeface="Courier New"/>
                <a:ea typeface="Courier New"/>
                <a:cs typeface="Courier New"/>
                <a:sym typeface="Courier New"/>
              </a:rPr>
              <a:t>'Acceptable'</a:t>
            </a:r>
            <a:r>
              <a:rPr b="0" i="0" lang="ko" sz="1050" u="none" cap="none" strike="noStrike">
                <a:solidFill>
                  <a:schemeClr val="dk1"/>
                </a:solidFill>
                <a:highlight>
                  <a:srgbClr val="F7F7F7"/>
                </a:highlight>
                <a:latin typeface="Courier New"/>
                <a:ea typeface="Courier New"/>
                <a:cs typeface="Courier New"/>
                <a:sym typeface="Courier New"/>
              </a:rPr>
              <a:t>:</a:t>
            </a:r>
            <a:r>
              <a:rPr b="0" i="0" lang="ko" sz="1050" u="none" cap="none" strike="noStrike">
                <a:solidFill>
                  <a:srgbClr val="116644"/>
                </a:solidFill>
                <a:highlight>
                  <a:srgbClr val="F7F7F7"/>
                </a:highlight>
                <a:latin typeface="Courier New"/>
                <a:ea typeface="Courier New"/>
                <a:cs typeface="Courier New"/>
                <a:sym typeface="Courier New"/>
              </a:rPr>
              <a:t>1</a:t>
            </a:r>
            <a:r>
              <a:rPr b="0" i="0" lang="ko" sz="1050" u="none" cap="none" strike="noStrike">
                <a:solidFill>
                  <a:schemeClr val="dk1"/>
                </a:solidFill>
                <a:highlight>
                  <a:srgbClr val="F7F7F7"/>
                </a:highlight>
                <a:latin typeface="Courier New"/>
                <a:ea typeface="Courier New"/>
                <a:cs typeface="Courier New"/>
                <a:sym typeface="Courier New"/>
              </a:rPr>
              <a:t>, </a:t>
            </a:r>
            <a:r>
              <a:rPr b="0" i="0" lang="ko" sz="1050" u="none" cap="none" strike="noStrike">
                <a:solidFill>
                  <a:srgbClr val="A31515"/>
                </a:solidFill>
                <a:highlight>
                  <a:srgbClr val="F7F7F7"/>
                </a:highlight>
                <a:latin typeface="Courier New"/>
                <a:ea typeface="Courier New"/>
                <a:cs typeface="Courier New"/>
                <a:sym typeface="Courier New"/>
              </a:rPr>
              <a:t>'Obese'</a:t>
            </a:r>
            <a:r>
              <a:rPr b="0" i="0" lang="ko" sz="1050" u="none" cap="none" strike="noStrike">
                <a:solidFill>
                  <a:schemeClr val="dk1"/>
                </a:solidFill>
                <a:highlight>
                  <a:srgbClr val="F7F7F7"/>
                </a:highlight>
                <a:latin typeface="Courier New"/>
                <a:ea typeface="Courier New"/>
                <a:cs typeface="Courier New"/>
                <a:sym typeface="Courier New"/>
              </a:rPr>
              <a:t>:</a:t>
            </a:r>
            <a:r>
              <a:rPr b="0" i="0" lang="ko" sz="1050" u="none" cap="none" strike="noStrike">
                <a:solidFill>
                  <a:srgbClr val="116644"/>
                </a:solidFill>
                <a:highlight>
                  <a:srgbClr val="F7F7F7"/>
                </a:highlight>
                <a:latin typeface="Courier New"/>
                <a:ea typeface="Courier New"/>
                <a:cs typeface="Courier New"/>
                <a:sym typeface="Courier New"/>
              </a:rPr>
              <a:t>2</a:t>
            </a:r>
            <a:endParaRPr b="0" i="0" sz="1050" u="none" cap="none" strike="noStrike">
              <a:solidFill>
                <a:srgbClr val="116644"/>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25" name="Google Shape;325;p16"/>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b="1" lang="ko" sz="3533">
                <a:latin typeface="DM Serif Display"/>
                <a:ea typeface="DM Serif Display"/>
                <a:cs typeface="DM Serif Display"/>
                <a:sym typeface="DM Serif Display"/>
              </a:rPr>
              <a:t>Finding Range</a:t>
            </a:r>
            <a:endParaRPr b="1" sz="5000">
              <a:latin typeface="Gowun Batang"/>
              <a:ea typeface="Gowun Batang"/>
              <a:cs typeface="Gowun Batang"/>
              <a:sym typeface="Gowun Batang"/>
            </a:endParaRPr>
          </a:p>
          <a:p>
            <a:pPr indent="0" lvl="0" marL="0" rtl="0" algn="ctr">
              <a:lnSpc>
                <a:spcPct val="100000"/>
              </a:lnSpc>
              <a:spcBef>
                <a:spcPts val="0"/>
              </a:spcBef>
              <a:spcAft>
                <a:spcPts val="0"/>
              </a:spcAft>
              <a:buSzPts val="2800"/>
              <a:buNone/>
            </a:pPr>
            <a:r>
              <a:t/>
            </a:r>
            <a:endParaRPr b="1" sz="3533">
              <a:latin typeface="DM Serif Display"/>
              <a:ea typeface="DM Serif Display"/>
              <a:cs typeface="DM Serif Display"/>
              <a:sym typeface="DM Serif Display"/>
            </a:endParaRPr>
          </a:p>
        </p:txBody>
      </p:sp>
      <p:sp>
        <p:nvSpPr>
          <p:cNvPr id="326" name="Google Shape;326;p16"/>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6"/>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328" name="Google Shape;328;p16"/>
          <p:cNvPicPr preferRelativeResize="0"/>
          <p:nvPr/>
        </p:nvPicPr>
        <p:blipFill rotWithShape="1">
          <a:blip r:embed="rId3">
            <a:alphaModFix/>
          </a:blip>
          <a:srcRect b="83022" l="0" r="9189" t="0"/>
          <a:stretch/>
        </p:blipFill>
        <p:spPr>
          <a:xfrm>
            <a:off x="501175" y="1574448"/>
            <a:ext cx="2862175" cy="1966224"/>
          </a:xfrm>
          <a:prstGeom prst="rect">
            <a:avLst/>
          </a:prstGeom>
          <a:noFill/>
          <a:ln>
            <a:noFill/>
          </a:ln>
        </p:spPr>
      </p:pic>
      <p:sp>
        <p:nvSpPr>
          <p:cNvPr id="329" name="Google Shape;329;p16"/>
          <p:cNvSpPr txBox="1"/>
          <p:nvPr/>
        </p:nvSpPr>
        <p:spPr>
          <a:xfrm>
            <a:off x="501175" y="3645150"/>
            <a:ext cx="3519900" cy="7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BMIcase’s range</a:t>
            </a:r>
            <a:endParaRPr b="0" i="0" sz="1800" u="none" cap="none" strike="noStrike">
              <a:solidFill>
                <a:schemeClr val="dk2"/>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1050"/>
              <a:buFont typeface="Arial"/>
              <a:buNone/>
            </a:pPr>
            <a:r>
              <a:rPr b="0" i="0" lang="ko" sz="1050" u="none" cap="none" strike="noStrike">
                <a:solidFill>
                  <a:srgbClr val="008000"/>
                </a:solidFill>
                <a:highlight>
                  <a:srgbClr val="F7F7F7"/>
                </a:highlight>
                <a:latin typeface="Courier New"/>
                <a:ea typeface="Courier New"/>
                <a:cs typeface="Courier New"/>
                <a:sym typeface="Courier New"/>
              </a:rPr>
              <a:t>'sever thinness': ~15.9, 'moderate thinness': 16~16.9, 'mild thinness': 16.9~17, 'normal':17~18.49, 'over weight': 18.5~24.9, 'obese': 25~29.9, 'severe obese':30~</a:t>
            </a:r>
            <a:endParaRPr b="0" i="0" sz="1050" u="none" cap="none" strike="noStrike">
              <a:solidFill>
                <a:srgbClr val="008000"/>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30" name="Google Shape;330;p16"/>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Method2</a:t>
            </a:r>
            <a:endParaRPr b="1" sz="5000">
              <a:solidFill>
                <a:srgbClr val="868686"/>
              </a:solidFill>
              <a:latin typeface="DM Serif Display"/>
              <a:ea typeface="DM Serif Display"/>
              <a:cs typeface="DM Serif Display"/>
              <a:sym typeface="DM Serif Display"/>
            </a:endParaRPr>
          </a:p>
        </p:txBody>
      </p:sp>
      <p:pic>
        <p:nvPicPr>
          <p:cNvPr id="331" name="Google Shape;331;p16"/>
          <p:cNvPicPr preferRelativeResize="0"/>
          <p:nvPr/>
        </p:nvPicPr>
        <p:blipFill rotWithShape="1">
          <a:blip r:embed="rId4">
            <a:alphaModFix/>
          </a:blip>
          <a:srcRect b="0" l="0" r="0" t="0"/>
          <a:stretch/>
        </p:blipFill>
        <p:spPr>
          <a:xfrm>
            <a:off x="3689525" y="2369813"/>
            <a:ext cx="5098200" cy="2429976"/>
          </a:xfrm>
          <a:prstGeom prst="rect">
            <a:avLst/>
          </a:prstGeom>
          <a:noFill/>
          <a:ln>
            <a:noFill/>
          </a:ln>
        </p:spPr>
      </p:pic>
      <p:sp>
        <p:nvSpPr>
          <p:cNvPr id="332" name="Google Shape;332;p16"/>
          <p:cNvSpPr/>
          <p:nvPr/>
        </p:nvSpPr>
        <p:spPr>
          <a:xfrm>
            <a:off x="7207525" y="3267400"/>
            <a:ext cx="1521600" cy="304200"/>
          </a:xfrm>
          <a:prstGeom prst="rect">
            <a:avLst/>
          </a:prstGeom>
          <a:solidFill>
            <a:srgbClr val="D2503C">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6"/>
          <p:cNvSpPr/>
          <p:nvPr/>
        </p:nvSpPr>
        <p:spPr>
          <a:xfrm>
            <a:off x="5400500" y="3645750"/>
            <a:ext cx="1521600" cy="304200"/>
          </a:xfrm>
          <a:prstGeom prst="rect">
            <a:avLst/>
          </a:prstGeom>
          <a:solidFill>
            <a:srgbClr val="D2503C">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6"/>
          <p:cNvSpPr/>
          <p:nvPr/>
        </p:nvSpPr>
        <p:spPr>
          <a:xfrm>
            <a:off x="7207525" y="3645750"/>
            <a:ext cx="1521600" cy="304200"/>
          </a:xfrm>
          <a:prstGeom prst="rect">
            <a:avLst/>
          </a:prstGeom>
          <a:solidFill>
            <a:srgbClr val="3CA2D2">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a:off x="5400500" y="4061225"/>
            <a:ext cx="1521600" cy="304200"/>
          </a:xfrm>
          <a:prstGeom prst="rect">
            <a:avLst/>
          </a:prstGeom>
          <a:solidFill>
            <a:srgbClr val="3CA2D2">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6"/>
          <p:cNvSpPr/>
          <p:nvPr/>
        </p:nvSpPr>
        <p:spPr>
          <a:xfrm>
            <a:off x="7207525" y="4061225"/>
            <a:ext cx="1521600" cy="304200"/>
          </a:xfrm>
          <a:prstGeom prst="rect">
            <a:avLst/>
          </a:prstGeom>
          <a:solidFill>
            <a:srgbClr val="3BC636">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6"/>
          <p:cNvSpPr/>
          <p:nvPr/>
        </p:nvSpPr>
        <p:spPr>
          <a:xfrm>
            <a:off x="5400500" y="4495600"/>
            <a:ext cx="1521600" cy="304200"/>
          </a:xfrm>
          <a:prstGeom prst="rect">
            <a:avLst/>
          </a:prstGeom>
          <a:solidFill>
            <a:srgbClr val="3BC636">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6"/>
          <p:cNvSpPr/>
          <p:nvPr/>
        </p:nvSpPr>
        <p:spPr>
          <a:xfrm>
            <a:off x="3619825" y="1527075"/>
            <a:ext cx="5337900" cy="3571200"/>
          </a:xfrm>
          <a:prstGeom prst="rect">
            <a:avLst/>
          </a:prstGeom>
          <a:solidFill>
            <a:srgbClr val="FFFFFF">
              <a:alpha val="7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9" name="Google Shape;339;p16"/>
          <p:cNvCxnSpPr/>
          <p:nvPr/>
        </p:nvCxnSpPr>
        <p:spPr>
          <a:xfrm>
            <a:off x="3577050" y="1478775"/>
            <a:ext cx="24000" cy="36678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7"/>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b="1" lang="ko" sz="3533">
                <a:latin typeface="DM Serif Display"/>
                <a:ea typeface="DM Serif Display"/>
                <a:cs typeface="DM Serif Display"/>
                <a:sym typeface="DM Serif Display"/>
              </a:rPr>
              <a:t>Finding Range</a:t>
            </a:r>
            <a:endParaRPr b="1" sz="5000">
              <a:latin typeface="Gowun Batang"/>
              <a:ea typeface="Gowun Batang"/>
              <a:cs typeface="Gowun Batang"/>
              <a:sym typeface="Gowun Batang"/>
            </a:endParaRPr>
          </a:p>
          <a:p>
            <a:pPr indent="0" lvl="0" marL="0" rtl="0" algn="ctr">
              <a:lnSpc>
                <a:spcPct val="100000"/>
              </a:lnSpc>
              <a:spcBef>
                <a:spcPts val="0"/>
              </a:spcBef>
              <a:spcAft>
                <a:spcPts val="0"/>
              </a:spcAft>
              <a:buSzPts val="2800"/>
              <a:buNone/>
            </a:pPr>
            <a:r>
              <a:t/>
            </a:r>
            <a:endParaRPr b="1" sz="3533">
              <a:latin typeface="DM Serif Display"/>
              <a:ea typeface="DM Serif Display"/>
              <a:cs typeface="DM Serif Display"/>
              <a:sym typeface="DM Serif Display"/>
            </a:endParaRPr>
          </a:p>
        </p:txBody>
      </p:sp>
      <p:sp>
        <p:nvSpPr>
          <p:cNvPr id="345" name="Google Shape;345;p17"/>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7"/>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347" name="Google Shape;347;p17"/>
          <p:cNvPicPr preferRelativeResize="0"/>
          <p:nvPr/>
        </p:nvPicPr>
        <p:blipFill rotWithShape="1">
          <a:blip r:embed="rId3">
            <a:alphaModFix/>
          </a:blip>
          <a:srcRect b="83022" l="0" r="9189" t="0"/>
          <a:stretch/>
        </p:blipFill>
        <p:spPr>
          <a:xfrm>
            <a:off x="501175" y="1574448"/>
            <a:ext cx="2862175" cy="1966224"/>
          </a:xfrm>
          <a:prstGeom prst="rect">
            <a:avLst/>
          </a:prstGeom>
          <a:noFill/>
          <a:ln>
            <a:noFill/>
          </a:ln>
        </p:spPr>
      </p:pic>
      <p:sp>
        <p:nvSpPr>
          <p:cNvPr id="348" name="Google Shape;348;p17"/>
          <p:cNvSpPr txBox="1"/>
          <p:nvPr/>
        </p:nvSpPr>
        <p:spPr>
          <a:xfrm>
            <a:off x="501175" y="3645150"/>
            <a:ext cx="3519900" cy="7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BMIcase’s range</a:t>
            </a:r>
            <a:endParaRPr b="0" i="0" sz="1800" u="none" cap="none" strike="noStrike">
              <a:solidFill>
                <a:schemeClr val="dk2"/>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1050"/>
              <a:buFont typeface="Arial"/>
              <a:buNone/>
            </a:pPr>
            <a:r>
              <a:rPr b="0" i="0" lang="ko" sz="1050" u="none" cap="none" strike="noStrike">
                <a:solidFill>
                  <a:srgbClr val="008000"/>
                </a:solidFill>
                <a:highlight>
                  <a:srgbClr val="F7F7F7"/>
                </a:highlight>
                <a:latin typeface="Courier New"/>
                <a:ea typeface="Courier New"/>
                <a:cs typeface="Courier New"/>
                <a:sym typeface="Courier New"/>
              </a:rPr>
              <a:t>'sever thinness': ~15.9, 'moderate thinness': 16~16.9, 'mild thinness': 16.9~17, 'normal':17~18.49, 'over weight': 18.5~24.9, 'obese': 25~29.9, 'severe obese':30~</a:t>
            </a:r>
            <a:endParaRPr b="0" i="0" sz="1050" u="none" cap="none" strike="noStrike">
              <a:solidFill>
                <a:srgbClr val="008000"/>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49" name="Google Shape;349;p17"/>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Method2</a:t>
            </a:r>
            <a:endParaRPr b="1" sz="5000">
              <a:solidFill>
                <a:srgbClr val="868686"/>
              </a:solidFill>
              <a:latin typeface="DM Serif Display"/>
              <a:ea typeface="DM Serif Display"/>
              <a:cs typeface="DM Serif Display"/>
              <a:sym typeface="DM Serif Display"/>
            </a:endParaRPr>
          </a:p>
        </p:txBody>
      </p:sp>
      <p:pic>
        <p:nvPicPr>
          <p:cNvPr id="350" name="Google Shape;350;p17"/>
          <p:cNvPicPr preferRelativeResize="0"/>
          <p:nvPr/>
        </p:nvPicPr>
        <p:blipFill rotWithShape="1">
          <a:blip r:embed="rId4">
            <a:alphaModFix/>
          </a:blip>
          <a:srcRect b="0" l="0" r="0" t="0"/>
          <a:stretch/>
        </p:blipFill>
        <p:spPr>
          <a:xfrm>
            <a:off x="3689525" y="2369813"/>
            <a:ext cx="5098200" cy="2429976"/>
          </a:xfrm>
          <a:prstGeom prst="rect">
            <a:avLst/>
          </a:prstGeom>
          <a:noFill/>
          <a:ln>
            <a:noFill/>
          </a:ln>
        </p:spPr>
      </p:pic>
      <p:sp>
        <p:nvSpPr>
          <p:cNvPr id="351" name="Google Shape;351;p17"/>
          <p:cNvSpPr/>
          <p:nvPr/>
        </p:nvSpPr>
        <p:spPr>
          <a:xfrm>
            <a:off x="7207525" y="3267400"/>
            <a:ext cx="1521600" cy="304200"/>
          </a:xfrm>
          <a:prstGeom prst="rect">
            <a:avLst/>
          </a:prstGeom>
          <a:solidFill>
            <a:srgbClr val="D2503C">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7"/>
          <p:cNvSpPr/>
          <p:nvPr/>
        </p:nvSpPr>
        <p:spPr>
          <a:xfrm>
            <a:off x="5371650" y="3645750"/>
            <a:ext cx="1521600" cy="304200"/>
          </a:xfrm>
          <a:prstGeom prst="rect">
            <a:avLst/>
          </a:prstGeom>
          <a:solidFill>
            <a:srgbClr val="D2503C">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7"/>
          <p:cNvSpPr/>
          <p:nvPr/>
        </p:nvSpPr>
        <p:spPr>
          <a:xfrm>
            <a:off x="7207525" y="3645750"/>
            <a:ext cx="1521600" cy="304200"/>
          </a:xfrm>
          <a:prstGeom prst="rect">
            <a:avLst/>
          </a:prstGeom>
          <a:solidFill>
            <a:srgbClr val="3CA2D2">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7"/>
          <p:cNvSpPr/>
          <p:nvPr/>
        </p:nvSpPr>
        <p:spPr>
          <a:xfrm>
            <a:off x="5371650" y="4061225"/>
            <a:ext cx="1521600" cy="304200"/>
          </a:xfrm>
          <a:prstGeom prst="rect">
            <a:avLst/>
          </a:prstGeom>
          <a:solidFill>
            <a:srgbClr val="3CA2D2">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7"/>
          <p:cNvSpPr/>
          <p:nvPr/>
        </p:nvSpPr>
        <p:spPr>
          <a:xfrm>
            <a:off x="7207525" y="4061225"/>
            <a:ext cx="1521600" cy="304200"/>
          </a:xfrm>
          <a:prstGeom prst="rect">
            <a:avLst/>
          </a:prstGeom>
          <a:solidFill>
            <a:srgbClr val="3BC636">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7"/>
          <p:cNvSpPr/>
          <p:nvPr/>
        </p:nvSpPr>
        <p:spPr>
          <a:xfrm>
            <a:off x="5371650" y="4495600"/>
            <a:ext cx="1521600" cy="304200"/>
          </a:xfrm>
          <a:prstGeom prst="rect">
            <a:avLst/>
          </a:prstGeom>
          <a:solidFill>
            <a:srgbClr val="3BC636">
              <a:alpha val="3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7"/>
          <p:cNvSpPr/>
          <p:nvPr/>
        </p:nvSpPr>
        <p:spPr>
          <a:xfrm>
            <a:off x="221550" y="1525325"/>
            <a:ext cx="3570900" cy="3571200"/>
          </a:xfrm>
          <a:prstGeom prst="rect">
            <a:avLst/>
          </a:prstGeom>
          <a:solidFill>
            <a:srgbClr val="FFFFFF">
              <a:alpha val="7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8" name="Google Shape;358;p17"/>
          <p:cNvCxnSpPr/>
          <p:nvPr/>
        </p:nvCxnSpPr>
        <p:spPr>
          <a:xfrm>
            <a:off x="3577050" y="1478775"/>
            <a:ext cx="24000" cy="3667800"/>
          </a:xfrm>
          <a:prstGeom prst="straightConnector1">
            <a:avLst/>
          </a:prstGeom>
          <a:noFill/>
          <a:ln cap="flat" cmpd="sng" w="19050">
            <a:solidFill>
              <a:schemeClr val="dk2"/>
            </a:solidFill>
            <a:prstDash val="solid"/>
            <a:round/>
            <a:headEnd len="sm" w="sm" type="none"/>
            <a:tailEnd len="sm" w="sm" type="none"/>
          </a:ln>
        </p:spPr>
      </p:cxnSp>
      <p:sp>
        <p:nvSpPr>
          <p:cNvPr id="359" name="Google Shape;359;p17"/>
          <p:cNvSpPr txBox="1"/>
          <p:nvPr/>
        </p:nvSpPr>
        <p:spPr>
          <a:xfrm>
            <a:off x="3619825" y="1527400"/>
            <a:ext cx="4581000" cy="7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&lt;BFPcase’s range&gt;</a:t>
            </a:r>
            <a:endParaRPr b="0" i="0" sz="1800" u="none" cap="none" strike="noStrike">
              <a:solidFill>
                <a:schemeClr val="dk2"/>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1050"/>
              <a:buFont typeface="Arial"/>
              <a:buNone/>
            </a:pPr>
            <a:r>
              <a:rPr b="0" i="0" lang="ko" sz="1050" u="none" cap="none" strike="noStrike">
                <a:solidFill>
                  <a:srgbClr val="A31515"/>
                </a:solidFill>
                <a:highlight>
                  <a:srgbClr val="F7F7F7"/>
                </a:highlight>
                <a:latin typeface="JetBrains Mono Medium"/>
                <a:ea typeface="JetBrains Mono Medium"/>
                <a:cs typeface="JetBrains Mono Medium"/>
                <a:sym typeface="JetBrains Mono Medium"/>
              </a:rPr>
              <a:t>'Athletes'</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a:t>
            </a:r>
            <a:r>
              <a:rPr b="0" i="0" lang="ko" sz="1050" u="none" cap="none" strike="noStrike">
                <a:solidFill>
                  <a:srgbClr val="116644"/>
                </a:solidFill>
                <a:highlight>
                  <a:srgbClr val="F7F7F7"/>
                </a:highlight>
                <a:latin typeface="JetBrains Mono Medium"/>
                <a:ea typeface="JetBrains Mono Medium"/>
                <a:cs typeface="JetBrains Mono Medium"/>
                <a:sym typeface="JetBrains Mono Medium"/>
              </a:rPr>
              <a:t>-2</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 </a:t>
            </a:r>
            <a:r>
              <a:rPr b="0" i="0" lang="ko" sz="1050" u="none" cap="none" strike="noStrike">
                <a:solidFill>
                  <a:srgbClr val="A31515"/>
                </a:solidFill>
                <a:highlight>
                  <a:srgbClr val="F7F7F7"/>
                </a:highlight>
                <a:latin typeface="JetBrains Mono Medium"/>
                <a:ea typeface="JetBrains Mono Medium"/>
                <a:cs typeface="JetBrains Mono Medium"/>
                <a:sym typeface="JetBrains Mono Medium"/>
              </a:rPr>
              <a:t>'Fitness'</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a:t>
            </a:r>
            <a:r>
              <a:rPr b="0" i="0" lang="ko" sz="1050" u="none" cap="none" strike="noStrike">
                <a:solidFill>
                  <a:srgbClr val="116644"/>
                </a:solidFill>
                <a:highlight>
                  <a:srgbClr val="F7F7F7"/>
                </a:highlight>
                <a:latin typeface="JetBrains Mono Medium"/>
                <a:ea typeface="JetBrains Mono Medium"/>
                <a:cs typeface="JetBrains Mono Medium"/>
                <a:sym typeface="JetBrains Mono Medium"/>
              </a:rPr>
              <a:t>-1</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 </a:t>
            </a:r>
            <a:r>
              <a:rPr b="0" i="0" lang="ko" sz="1050" u="none" cap="none" strike="noStrike">
                <a:solidFill>
                  <a:srgbClr val="A31515"/>
                </a:solidFill>
                <a:highlight>
                  <a:srgbClr val="F7F7F7"/>
                </a:highlight>
                <a:latin typeface="JetBrains Mono Medium"/>
                <a:ea typeface="JetBrains Mono Medium"/>
                <a:cs typeface="JetBrains Mono Medium"/>
                <a:sym typeface="JetBrains Mono Medium"/>
              </a:rPr>
              <a:t>'Acceptable'</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a:t>
            </a:r>
            <a:r>
              <a:rPr b="0" i="0" lang="ko" sz="1050" u="none" cap="none" strike="noStrike">
                <a:solidFill>
                  <a:srgbClr val="116644"/>
                </a:solidFill>
                <a:highlight>
                  <a:srgbClr val="F7F7F7"/>
                </a:highlight>
                <a:latin typeface="JetBrains Mono Medium"/>
                <a:ea typeface="JetBrains Mono Medium"/>
                <a:cs typeface="JetBrains Mono Medium"/>
                <a:sym typeface="JetBrains Mono Medium"/>
              </a:rPr>
              <a:t>1</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 </a:t>
            </a:r>
            <a:r>
              <a:rPr b="0" i="0" lang="ko" sz="1050" u="none" cap="none" strike="noStrike">
                <a:solidFill>
                  <a:srgbClr val="A31515"/>
                </a:solidFill>
                <a:highlight>
                  <a:srgbClr val="F7F7F7"/>
                </a:highlight>
                <a:latin typeface="JetBrains Mono Medium"/>
                <a:ea typeface="JetBrains Mono Medium"/>
                <a:cs typeface="JetBrains Mono Medium"/>
                <a:sym typeface="JetBrains Mono Medium"/>
              </a:rPr>
              <a:t>'Obese'</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a:t>
            </a:r>
            <a:r>
              <a:rPr b="0" i="0" lang="ko" sz="1050" u="none" cap="none" strike="noStrike">
                <a:solidFill>
                  <a:srgbClr val="116644"/>
                </a:solidFill>
                <a:highlight>
                  <a:srgbClr val="F7F7F7"/>
                </a:highlight>
                <a:latin typeface="JetBrains Mono Medium"/>
                <a:ea typeface="JetBrains Mono Medium"/>
                <a:cs typeface="JetBrains Mono Medium"/>
                <a:sym typeface="JetBrains Mono Medium"/>
              </a:rPr>
              <a:t>2</a:t>
            </a:r>
            <a:endParaRPr b="0" i="0" sz="1050" u="none" cap="none" strike="noStrike">
              <a:solidFill>
                <a:srgbClr val="116644"/>
              </a:solidFill>
              <a:highlight>
                <a:srgbClr val="F7F7F7"/>
              </a:highlight>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8"/>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3533">
                <a:latin typeface="DM Serif Display"/>
                <a:ea typeface="DM Serif Display"/>
                <a:cs typeface="DM Serif Display"/>
                <a:sym typeface="DM Serif Display"/>
              </a:rPr>
              <a:t>Finding Range</a:t>
            </a:r>
            <a:endParaRPr b="1" sz="5000">
              <a:latin typeface="Gowun Batang"/>
              <a:ea typeface="Gowun Batang"/>
              <a:cs typeface="Gowun Batang"/>
              <a:sym typeface="Gowun Batang"/>
            </a:endParaRPr>
          </a:p>
          <a:p>
            <a:pPr indent="0" lvl="0" marL="0" rtl="0" algn="ctr">
              <a:lnSpc>
                <a:spcPct val="100000"/>
              </a:lnSpc>
              <a:spcBef>
                <a:spcPts val="0"/>
              </a:spcBef>
              <a:spcAft>
                <a:spcPts val="0"/>
              </a:spcAft>
              <a:buSzPts val="2800"/>
              <a:buNone/>
            </a:pPr>
            <a:r>
              <a:t/>
            </a:r>
            <a:endParaRPr b="1" sz="3533">
              <a:latin typeface="DM Serif Display"/>
              <a:ea typeface="DM Serif Display"/>
              <a:cs typeface="DM Serif Display"/>
              <a:sym typeface="DM Serif Display"/>
            </a:endParaRPr>
          </a:p>
        </p:txBody>
      </p:sp>
      <p:sp>
        <p:nvSpPr>
          <p:cNvPr id="365" name="Google Shape;365;p18"/>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8"/>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367" name="Google Shape;367;p18"/>
          <p:cNvPicPr preferRelativeResize="0"/>
          <p:nvPr/>
        </p:nvPicPr>
        <p:blipFill rotWithShape="1">
          <a:blip r:embed="rId3">
            <a:alphaModFix/>
          </a:blip>
          <a:srcRect b="83022" l="0" r="9189" t="0"/>
          <a:stretch/>
        </p:blipFill>
        <p:spPr>
          <a:xfrm>
            <a:off x="501175" y="1574448"/>
            <a:ext cx="2862175" cy="1966224"/>
          </a:xfrm>
          <a:prstGeom prst="rect">
            <a:avLst/>
          </a:prstGeom>
          <a:noFill/>
          <a:ln>
            <a:noFill/>
          </a:ln>
        </p:spPr>
      </p:pic>
      <p:pic>
        <p:nvPicPr>
          <p:cNvPr id="368" name="Google Shape;368;p18"/>
          <p:cNvPicPr preferRelativeResize="0"/>
          <p:nvPr/>
        </p:nvPicPr>
        <p:blipFill rotWithShape="1">
          <a:blip r:embed="rId3">
            <a:alphaModFix/>
          </a:blip>
          <a:srcRect b="20807" l="0" r="6863" t="67637"/>
          <a:stretch/>
        </p:blipFill>
        <p:spPr>
          <a:xfrm>
            <a:off x="3696025" y="2122525"/>
            <a:ext cx="3110800" cy="1418150"/>
          </a:xfrm>
          <a:prstGeom prst="rect">
            <a:avLst/>
          </a:prstGeom>
          <a:noFill/>
          <a:ln>
            <a:noFill/>
          </a:ln>
        </p:spPr>
      </p:pic>
      <p:pic>
        <p:nvPicPr>
          <p:cNvPr id="369" name="Google Shape;369;p18"/>
          <p:cNvPicPr preferRelativeResize="0"/>
          <p:nvPr/>
        </p:nvPicPr>
        <p:blipFill rotWithShape="1">
          <a:blip r:embed="rId3">
            <a:alphaModFix/>
          </a:blip>
          <a:srcRect b="0" l="0" r="9892" t="88445"/>
          <a:stretch/>
        </p:blipFill>
        <p:spPr>
          <a:xfrm>
            <a:off x="3727675" y="3680451"/>
            <a:ext cx="3009615" cy="1418150"/>
          </a:xfrm>
          <a:prstGeom prst="rect">
            <a:avLst/>
          </a:prstGeom>
          <a:noFill/>
          <a:ln>
            <a:noFill/>
          </a:ln>
        </p:spPr>
      </p:pic>
      <p:sp>
        <p:nvSpPr>
          <p:cNvPr id="370" name="Google Shape;370;p18"/>
          <p:cNvSpPr txBox="1"/>
          <p:nvPr/>
        </p:nvSpPr>
        <p:spPr>
          <a:xfrm>
            <a:off x="3619825" y="1527400"/>
            <a:ext cx="4581000" cy="7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&lt;BFPcase’s range&gt;</a:t>
            </a:r>
            <a:endParaRPr b="0" i="0" sz="1800" u="none" cap="none" strike="noStrike">
              <a:solidFill>
                <a:schemeClr val="dk2"/>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1050"/>
              <a:buFont typeface="Arial"/>
              <a:buNone/>
            </a:pPr>
            <a:r>
              <a:rPr b="0" i="0" lang="ko" sz="1050" u="none" cap="none" strike="noStrike">
                <a:solidFill>
                  <a:srgbClr val="A31515"/>
                </a:solidFill>
                <a:highlight>
                  <a:srgbClr val="F7F7F7"/>
                </a:highlight>
                <a:latin typeface="JetBrains Mono Medium"/>
                <a:ea typeface="JetBrains Mono Medium"/>
                <a:cs typeface="JetBrains Mono Medium"/>
                <a:sym typeface="JetBrains Mono Medium"/>
              </a:rPr>
              <a:t>'Athletes'</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a:t>
            </a:r>
            <a:r>
              <a:rPr b="0" i="0" lang="ko" sz="1050" u="none" cap="none" strike="noStrike">
                <a:solidFill>
                  <a:srgbClr val="116644"/>
                </a:solidFill>
                <a:highlight>
                  <a:srgbClr val="F7F7F7"/>
                </a:highlight>
                <a:latin typeface="JetBrains Mono Medium"/>
                <a:ea typeface="JetBrains Mono Medium"/>
                <a:cs typeface="JetBrains Mono Medium"/>
                <a:sym typeface="JetBrains Mono Medium"/>
              </a:rPr>
              <a:t>-2</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 </a:t>
            </a:r>
            <a:r>
              <a:rPr b="0" i="0" lang="ko" sz="1050" u="none" cap="none" strike="noStrike">
                <a:solidFill>
                  <a:srgbClr val="A31515"/>
                </a:solidFill>
                <a:highlight>
                  <a:srgbClr val="F7F7F7"/>
                </a:highlight>
                <a:latin typeface="JetBrains Mono Medium"/>
                <a:ea typeface="JetBrains Mono Medium"/>
                <a:cs typeface="JetBrains Mono Medium"/>
                <a:sym typeface="JetBrains Mono Medium"/>
              </a:rPr>
              <a:t>'Fitness'</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a:t>
            </a:r>
            <a:r>
              <a:rPr b="0" i="0" lang="ko" sz="1050" u="none" cap="none" strike="noStrike">
                <a:solidFill>
                  <a:srgbClr val="116644"/>
                </a:solidFill>
                <a:highlight>
                  <a:srgbClr val="F7F7F7"/>
                </a:highlight>
                <a:latin typeface="JetBrains Mono Medium"/>
                <a:ea typeface="JetBrains Mono Medium"/>
                <a:cs typeface="JetBrains Mono Medium"/>
                <a:sym typeface="JetBrains Mono Medium"/>
              </a:rPr>
              <a:t>-1</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 </a:t>
            </a:r>
            <a:r>
              <a:rPr b="0" i="0" lang="ko" sz="1050" u="none" cap="none" strike="noStrike">
                <a:solidFill>
                  <a:srgbClr val="A31515"/>
                </a:solidFill>
                <a:highlight>
                  <a:srgbClr val="F7F7F7"/>
                </a:highlight>
                <a:latin typeface="JetBrains Mono Medium"/>
                <a:ea typeface="JetBrains Mono Medium"/>
                <a:cs typeface="JetBrains Mono Medium"/>
                <a:sym typeface="JetBrains Mono Medium"/>
              </a:rPr>
              <a:t>'Acceptable'</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a:t>
            </a:r>
            <a:r>
              <a:rPr b="0" i="0" lang="ko" sz="1050" u="none" cap="none" strike="noStrike">
                <a:solidFill>
                  <a:srgbClr val="116644"/>
                </a:solidFill>
                <a:highlight>
                  <a:srgbClr val="F7F7F7"/>
                </a:highlight>
                <a:latin typeface="JetBrains Mono Medium"/>
                <a:ea typeface="JetBrains Mono Medium"/>
                <a:cs typeface="JetBrains Mono Medium"/>
                <a:sym typeface="JetBrains Mono Medium"/>
              </a:rPr>
              <a:t>1</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 </a:t>
            </a:r>
            <a:r>
              <a:rPr b="0" i="0" lang="ko" sz="1050" u="none" cap="none" strike="noStrike">
                <a:solidFill>
                  <a:srgbClr val="A31515"/>
                </a:solidFill>
                <a:highlight>
                  <a:srgbClr val="F7F7F7"/>
                </a:highlight>
                <a:latin typeface="JetBrains Mono Medium"/>
                <a:ea typeface="JetBrains Mono Medium"/>
                <a:cs typeface="JetBrains Mono Medium"/>
                <a:sym typeface="JetBrains Mono Medium"/>
              </a:rPr>
              <a:t>'Obese'</a:t>
            </a:r>
            <a:r>
              <a:rPr b="0" i="0" lang="ko" sz="1050" u="none" cap="none" strike="noStrike">
                <a:solidFill>
                  <a:schemeClr val="dk1"/>
                </a:solidFill>
                <a:highlight>
                  <a:srgbClr val="F7F7F7"/>
                </a:highlight>
                <a:latin typeface="JetBrains Mono Medium"/>
                <a:ea typeface="JetBrains Mono Medium"/>
                <a:cs typeface="JetBrains Mono Medium"/>
                <a:sym typeface="JetBrains Mono Medium"/>
              </a:rPr>
              <a:t>:</a:t>
            </a:r>
            <a:r>
              <a:rPr b="0" i="0" lang="ko" sz="1050" u="none" cap="none" strike="noStrike">
                <a:solidFill>
                  <a:srgbClr val="116644"/>
                </a:solidFill>
                <a:highlight>
                  <a:srgbClr val="F7F7F7"/>
                </a:highlight>
                <a:latin typeface="JetBrains Mono Medium"/>
                <a:ea typeface="JetBrains Mono Medium"/>
                <a:cs typeface="JetBrains Mono Medium"/>
                <a:sym typeface="JetBrains Mono Medium"/>
              </a:rPr>
              <a:t>2</a:t>
            </a:r>
            <a:endParaRPr b="0" i="0" sz="1050" u="none" cap="none" strike="noStrike">
              <a:solidFill>
                <a:srgbClr val="116644"/>
              </a:solidFill>
              <a:highlight>
                <a:srgbClr val="F7F7F7"/>
              </a:highlight>
              <a:latin typeface="JetBrains Mono Medium"/>
              <a:ea typeface="JetBrains Mono Medium"/>
              <a:cs typeface="JetBrains Mono Medium"/>
              <a:sym typeface="JetBrains Mono Medium"/>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71" name="Google Shape;371;p18"/>
          <p:cNvSpPr txBox="1"/>
          <p:nvPr/>
        </p:nvSpPr>
        <p:spPr>
          <a:xfrm>
            <a:off x="7863800" y="3232825"/>
            <a:ext cx="2969400" cy="7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woman’s</a:t>
            </a:r>
            <a:endParaRPr b="0" i="0" sz="1800" u="none" cap="none" strike="noStrike">
              <a:solidFill>
                <a:schemeClr val="dk2"/>
              </a:solidFill>
              <a:latin typeface="Arial"/>
              <a:ea typeface="Arial"/>
              <a:cs typeface="Arial"/>
              <a:sym typeface="Arial"/>
            </a:endParaRPr>
          </a:p>
        </p:txBody>
      </p:sp>
      <p:sp>
        <p:nvSpPr>
          <p:cNvPr id="372" name="Google Shape;372;p18"/>
          <p:cNvSpPr txBox="1"/>
          <p:nvPr/>
        </p:nvSpPr>
        <p:spPr>
          <a:xfrm>
            <a:off x="8236075" y="4724150"/>
            <a:ext cx="2969400" cy="7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man’s</a:t>
            </a:r>
            <a:endParaRPr b="0" i="0" sz="1800" u="none" cap="none" strike="noStrike">
              <a:solidFill>
                <a:schemeClr val="dk2"/>
              </a:solidFill>
              <a:latin typeface="Arial"/>
              <a:ea typeface="Arial"/>
              <a:cs typeface="Arial"/>
              <a:sym typeface="Arial"/>
            </a:endParaRPr>
          </a:p>
        </p:txBody>
      </p:sp>
      <p:sp>
        <p:nvSpPr>
          <p:cNvPr id="373" name="Google Shape;373;p18"/>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Method2</a:t>
            </a:r>
            <a:endParaRPr b="1" sz="5000">
              <a:solidFill>
                <a:srgbClr val="868686"/>
              </a:solidFill>
              <a:latin typeface="DM Serif Display"/>
              <a:ea typeface="DM Serif Display"/>
              <a:cs typeface="DM Serif Display"/>
              <a:sym typeface="DM Serif Display"/>
            </a:endParaRPr>
          </a:p>
        </p:txBody>
      </p:sp>
      <p:sp>
        <p:nvSpPr>
          <p:cNvPr id="374" name="Google Shape;374;p18"/>
          <p:cNvSpPr txBox="1"/>
          <p:nvPr/>
        </p:nvSpPr>
        <p:spPr>
          <a:xfrm>
            <a:off x="501175" y="3645150"/>
            <a:ext cx="3519900" cy="7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2"/>
                </a:solidFill>
                <a:latin typeface="Arial"/>
                <a:ea typeface="Arial"/>
                <a:cs typeface="Arial"/>
                <a:sym typeface="Arial"/>
              </a:rPr>
              <a:t>BMIcase’s range</a:t>
            </a:r>
            <a:endParaRPr b="0" i="0" sz="1800" u="none" cap="none" strike="noStrike">
              <a:solidFill>
                <a:schemeClr val="dk2"/>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1050"/>
              <a:buFont typeface="Arial"/>
              <a:buNone/>
            </a:pPr>
            <a:r>
              <a:rPr b="0" i="0" lang="ko" sz="1050" u="none" cap="none" strike="noStrike">
                <a:solidFill>
                  <a:srgbClr val="008000"/>
                </a:solidFill>
                <a:highlight>
                  <a:srgbClr val="F7F7F7"/>
                </a:highlight>
                <a:latin typeface="Courier New"/>
                <a:ea typeface="Courier New"/>
                <a:cs typeface="Courier New"/>
                <a:sym typeface="Courier New"/>
              </a:rPr>
              <a:t>'sever thinness': ~15.9, 'moderate thinness': 16~16.9, 'mild thinness': 16.9~17, 'normal':17~18.49, 'over weight': 18.5~24.9, 'obese': 25~29.9, 'severe obese':30~</a:t>
            </a:r>
            <a:endParaRPr b="0" i="0" sz="1050" u="none" cap="none" strike="noStrike">
              <a:solidFill>
                <a:srgbClr val="008000"/>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75" name="Google Shape;375;p18"/>
          <p:cNvSpPr/>
          <p:nvPr/>
        </p:nvSpPr>
        <p:spPr>
          <a:xfrm>
            <a:off x="475675" y="1527400"/>
            <a:ext cx="3047700" cy="3571200"/>
          </a:xfrm>
          <a:prstGeom prst="rect">
            <a:avLst/>
          </a:prstGeom>
          <a:solidFill>
            <a:srgbClr val="FFFFFF">
              <a:alpha val="7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6" name="Google Shape;376;p18"/>
          <p:cNvCxnSpPr/>
          <p:nvPr/>
        </p:nvCxnSpPr>
        <p:spPr>
          <a:xfrm>
            <a:off x="3577050" y="1478775"/>
            <a:ext cx="24000" cy="3667800"/>
          </a:xfrm>
          <a:prstGeom prst="straightConnector1">
            <a:avLst/>
          </a:prstGeom>
          <a:noFill/>
          <a:ln cap="flat" cmpd="sng" w="19050">
            <a:solidFill>
              <a:schemeClr val="dk2"/>
            </a:solidFill>
            <a:prstDash val="solid"/>
            <a:round/>
            <a:headEnd len="sm" w="sm" type="none"/>
            <a:tailEnd len="sm" w="sm" type="none"/>
          </a:ln>
        </p:spPr>
      </p:cxnSp>
      <p:cxnSp>
        <p:nvCxnSpPr>
          <p:cNvPr id="377" name="Google Shape;377;p18"/>
          <p:cNvCxnSpPr/>
          <p:nvPr/>
        </p:nvCxnSpPr>
        <p:spPr>
          <a:xfrm>
            <a:off x="3597200" y="3628925"/>
            <a:ext cx="53904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9"/>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3533">
                <a:latin typeface="DM Serif Display"/>
                <a:ea typeface="DM Serif Display"/>
                <a:cs typeface="DM Serif Display"/>
                <a:sym typeface="DM Serif Display"/>
              </a:rPr>
              <a:t>Using User_data</a:t>
            </a:r>
            <a:endParaRPr b="1" sz="5000">
              <a:latin typeface="Gowun Batang"/>
              <a:ea typeface="Gowun Batang"/>
              <a:cs typeface="Gowun Batang"/>
              <a:sym typeface="Gowun Batang"/>
            </a:endParaRPr>
          </a:p>
        </p:txBody>
      </p:sp>
      <p:sp>
        <p:nvSpPr>
          <p:cNvPr id="383" name="Google Shape;383;p19"/>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9"/>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385" name="Google Shape;385;p19"/>
          <p:cNvPicPr preferRelativeResize="0"/>
          <p:nvPr/>
        </p:nvPicPr>
        <p:blipFill rotWithShape="1">
          <a:blip r:embed="rId3">
            <a:alphaModFix/>
          </a:blip>
          <a:srcRect b="0" l="0" r="0" t="0"/>
          <a:stretch/>
        </p:blipFill>
        <p:spPr>
          <a:xfrm>
            <a:off x="804875" y="1860775"/>
            <a:ext cx="6877825" cy="3042500"/>
          </a:xfrm>
          <a:prstGeom prst="rect">
            <a:avLst/>
          </a:prstGeom>
          <a:noFill/>
          <a:ln>
            <a:noFill/>
          </a:ln>
        </p:spPr>
      </p:pic>
      <p:sp>
        <p:nvSpPr>
          <p:cNvPr id="386" name="Google Shape;386;p19"/>
          <p:cNvSpPr txBox="1"/>
          <p:nvPr/>
        </p:nvSpPr>
        <p:spPr>
          <a:xfrm>
            <a:off x="782975" y="1560300"/>
            <a:ext cx="7716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Q. Enter your weight (kg), height (cm), gender (Female, Male), and age separated by spaces without commas.</a:t>
            </a:r>
            <a:endParaRPr b="0" i="0" sz="800" u="none" cap="none" strike="noStrike">
              <a:solidFill>
                <a:srgbClr val="000000"/>
              </a:solidFill>
              <a:latin typeface="Arial"/>
              <a:ea typeface="Arial"/>
              <a:cs typeface="Arial"/>
              <a:sym typeface="Arial"/>
            </a:endParaRPr>
          </a:p>
        </p:txBody>
      </p:sp>
      <p:sp>
        <p:nvSpPr>
          <p:cNvPr id="387" name="Google Shape;387;p19"/>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Method2</a:t>
            </a:r>
            <a:endParaRPr b="1" sz="5000">
              <a:solidFill>
                <a:srgbClr val="868686"/>
              </a:solidFill>
              <a:latin typeface="DM Serif Display"/>
              <a:ea typeface="DM Serif Display"/>
              <a:cs typeface="DM Serif Display"/>
              <a:sym typeface="DM Serif Display"/>
            </a:endParaRPr>
          </a:p>
        </p:txBody>
      </p:sp>
      <p:sp>
        <p:nvSpPr>
          <p:cNvPr id="388" name="Google Shape;388;p19"/>
          <p:cNvSpPr txBox="1"/>
          <p:nvPr/>
        </p:nvSpPr>
        <p:spPr>
          <a:xfrm>
            <a:off x="6541525" y="1929600"/>
            <a:ext cx="1797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ko" sz="1200" u="none" cap="none" strike="noStrike">
                <a:solidFill>
                  <a:schemeClr val="dk1"/>
                </a:solidFill>
                <a:latin typeface="Arial"/>
                <a:ea typeface="Arial"/>
                <a:cs typeface="Arial"/>
                <a:sym typeface="Arial"/>
              </a:rPr>
              <a:t>A. 50 150 Female 15</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311700" y="2068418"/>
            <a:ext cx="8520600" cy="1795438"/>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6000">
                <a:latin typeface="DM Serif Display"/>
                <a:ea typeface="DM Serif Display"/>
                <a:cs typeface="DM Serif Display"/>
                <a:sym typeface="DM Serif Display"/>
              </a:rPr>
              <a:t>What is stress?</a:t>
            </a:r>
            <a:endParaRPr b="1" sz="8800">
              <a:latin typeface="Gowun Batang"/>
              <a:ea typeface="Gowun Batang"/>
              <a:cs typeface="Gowun Batang"/>
              <a:sym typeface="Gowun Batang"/>
            </a:endParaRPr>
          </a:p>
        </p:txBody>
      </p:sp>
      <p:sp>
        <p:nvSpPr>
          <p:cNvPr id="62" name="Google Shape;62;p2"/>
          <p:cNvSpPr txBox="1"/>
          <p:nvPr/>
        </p:nvSpPr>
        <p:spPr>
          <a:xfrm>
            <a:off x="3328800" y="-623375"/>
            <a:ext cx="2486400" cy="474000"/>
          </a:xfrm>
          <a:prstGeom prst="rect">
            <a:avLst/>
          </a:prstGeom>
          <a:noFill/>
          <a:ln>
            <a:noFill/>
          </a:ln>
        </p:spPr>
        <p:txBody>
          <a:bodyPr anchorCtr="0" anchor="t" bIns="91425" lIns="91425" spcFirstLastPara="1" rIns="91425" wrap="square" tIns="91425">
            <a:normAutofit fontScale="90000" lnSpcReduction="10000"/>
          </a:bodyPr>
          <a:lstStyle/>
          <a:p>
            <a:pPr indent="0" lvl="0" marL="0" marR="0" rtl="0" algn="ctr">
              <a:lnSpc>
                <a:spcPct val="100000"/>
              </a:lnSpc>
              <a:spcBef>
                <a:spcPts val="0"/>
              </a:spcBef>
              <a:spcAft>
                <a:spcPts val="0"/>
              </a:spcAft>
              <a:buClr>
                <a:schemeClr val="dk1"/>
              </a:buClr>
              <a:buSzPct val="141414"/>
              <a:buFont typeface="Arial"/>
              <a:buNone/>
            </a:pPr>
            <a:r>
              <a:rPr b="1" i="0" lang="ko" sz="2200" u="none" cap="none" strike="noStrike">
                <a:solidFill>
                  <a:srgbClr val="868686"/>
                </a:solidFill>
                <a:latin typeface="DM Serif Display"/>
                <a:ea typeface="DM Serif Display"/>
                <a:cs typeface="DM Serif Display"/>
                <a:sym typeface="DM Serif Display"/>
              </a:rPr>
              <a:t>Abstract</a:t>
            </a:r>
            <a:endParaRPr b="1" i="0" sz="5000" u="none" cap="none" strike="noStrike">
              <a:solidFill>
                <a:srgbClr val="868686"/>
              </a:solidFill>
              <a:latin typeface="DM Serif Display"/>
              <a:ea typeface="DM Serif Display"/>
              <a:cs typeface="DM Serif Display"/>
              <a:sym typeface="DM Serif Display"/>
            </a:endParaRPr>
          </a:p>
        </p:txBody>
      </p:sp>
      <p:sp>
        <p:nvSpPr>
          <p:cNvPr id="63" name="Google Shape;63;p2"/>
          <p:cNvSpPr/>
          <p:nvPr/>
        </p:nvSpPr>
        <p:spPr>
          <a:xfrm>
            <a:off x="148350" y="582921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txBox="1"/>
          <p:nvPr/>
        </p:nvSpPr>
        <p:spPr>
          <a:xfrm>
            <a:off x="2564850" y="12553906"/>
            <a:ext cx="4014300" cy="1646574"/>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ko" sz="3200" u="none" cap="none" strike="noStrike">
                <a:solidFill>
                  <a:schemeClr val="dk2"/>
                </a:solidFill>
                <a:latin typeface="DM Serif Display"/>
                <a:ea typeface="DM Serif Display"/>
                <a:cs typeface="DM Serif Display"/>
                <a:sym typeface="DM Serif Display"/>
              </a:rPr>
              <a:t>—noun—</a:t>
            </a:r>
            <a:endParaRPr b="0" i="0" sz="3200" u="none" cap="none" strike="noStrike">
              <a:solidFill>
                <a:schemeClr val="dk2"/>
              </a:solidFill>
              <a:latin typeface="DM Serif Display"/>
              <a:ea typeface="DM Serif Display"/>
              <a:cs typeface="DM Serif Display"/>
              <a:sym typeface="DM Serif Display"/>
            </a:endParaRPr>
          </a:p>
          <a:p>
            <a:pPr indent="0" lvl="0" marL="0" marR="0" rtl="0" algn="ctr">
              <a:lnSpc>
                <a:spcPct val="100000"/>
              </a:lnSpc>
              <a:spcBef>
                <a:spcPts val="0"/>
              </a:spcBef>
              <a:spcAft>
                <a:spcPts val="0"/>
              </a:spcAft>
              <a:buClr>
                <a:schemeClr val="dk1"/>
              </a:buClr>
              <a:buSzPts val="1100"/>
              <a:buFont typeface="Arial"/>
              <a:buNone/>
            </a:pPr>
            <a:r>
              <a:rPr b="0" i="0" lang="ko" sz="2100" u="none" cap="none" strike="noStrike">
                <a:solidFill>
                  <a:schemeClr val="dk2"/>
                </a:solidFill>
                <a:latin typeface="DM Serif Display"/>
                <a:ea typeface="DM Serif Display"/>
                <a:cs typeface="DM Serif Display"/>
                <a:sym typeface="DM Serif Display"/>
              </a:rPr>
              <a:t>Sense relating to adversity, strain, or exertion.</a:t>
            </a:r>
            <a:endParaRPr b="0" i="0" sz="2100" u="none" cap="none" strike="noStrike">
              <a:solidFill>
                <a:schemeClr val="dk2"/>
              </a:solidFill>
              <a:latin typeface="DM Serif Display"/>
              <a:ea typeface="DM Serif Display"/>
              <a:cs typeface="DM Serif Display"/>
              <a:sym typeface="DM Serif Display"/>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2"/>
              </a:solidFill>
              <a:latin typeface="DM Serif Display"/>
              <a:ea typeface="DM Serif Display"/>
              <a:cs typeface="DM Serif Display"/>
              <a:sym typeface="DM Serif Display"/>
            </a:endParaRPr>
          </a:p>
        </p:txBody>
      </p:sp>
      <p:sp>
        <p:nvSpPr>
          <p:cNvPr id="65" name="Google Shape;65;p2"/>
          <p:cNvSpPr txBox="1"/>
          <p:nvPr/>
        </p:nvSpPr>
        <p:spPr>
          <a:xfrm>
            <a:off x="2286000" y="9141539"/>
            <a:ext cx="457200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0" i="0" lang="ko" sz="5400" u="none" cap="none" strike="noStrike">
                <a:solidFill>
                  <a:srgbClr val="CC0000"/>
                </a:solidFill>
                <a:latin typeface="DM Serif Display"/>
                <a:ea typeface="DM Serif Display"/>
                <a:cs typeface="DM Serif Display"/>
                <a:sym typeface="DM Serif Display"/>
              </a:rPr>
              <a:t>Stress </a:t>
            </a:r>
            <a:endParaRPr b="0" i="0" sz="5400" u="none" cap="none" strike="noStrike">
              <a:solidFill>
                <a:srgbClr val="CC0000"/>
              </a:solidFill>
              <a:latin typeface="DM Serif Display"/>
              <a:ea typeface="DM Serif Display"/>
              <a:cs typeface="DM Serif Display"/>
              <a:sym typeface="DM Serif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descr="텍스트, 폰트, 친필, 도표이(가) 표시된 사진&#10;&#10;자동 생성된 설명" id="393" name="Google Shape;393;p20"/>
          <p:cNvPicPr preferRelativeResize="0"/>
          <p:nvPr/>
        </p:nvPicPr>
        <p:blipFill rotWithShape="1">
          <a:blip r:embed="rId3">
            <a:alphaModFix/>
          </a:blip>
          <a:srcRect b="0" l="0" r="0" t="0"/>
          <a:stretch/>
        </p:blipFill>
        <p:spPr>
          <a:xfrm>
            <a:off x="-11122286" y="1500075"/>
            <a:ext cx="40532571" cy="17784175"/>
          </a:xfrm>
          <a:prstGeom prst="rect">
            <a:avLst/>
          </a:prstGeom>
          <a:noFill/>
          <a:ln>
            <a:noFill/>
          </a:ln>
        </p:spPr>
      </p:pic>
      <p:sp>
        <p:nvSpPr>
          <p:cNvPr id="394" name="Google Shape;394;p20"/>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3533">
                <a:latin typeface="DM Serif Display"/>
                <a:ea typeface="DM Serif Display"/>
                <a:cs typeface="DM Serif Display"/>
                <a:sym typeface="DM Serif Display"/>
              </a:rPr>
              <a:t>DecisionTree Classifier</a:t>
            </a:r>
            <a:endParaRPr/>
          </a:p>
        </p:txBody>
      </p:sp>
      <p:sp>
        <p:nvSpPr>
          <p:cNvPr id="395" name="Google Shape;395;p20"/>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0"/>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97" name="Google Shape;397;p20"/>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Method2</a:t>
            </a:r>
            <a:endParaRPr b="1" sz="5000">
              <a:solidFill>
                <a:srgbClr val="868686"/>
              </a:solidFill>
              <a:latin typeface="DM Serif Display"/>
              <a:ea typeface="DM Serif Display"/>
              <a:cs typeface="DM Serif Display"/>
              <a:sym typeface="DM Serif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descr="텍스트, 폰트, 친필, 도표이(가) 표시된 사진&#10;&#10;자동 생성된 설명" id="402" name="Google Shape;402;p21"/>
          <p:cNvPicPr preferRelativeResize="0"/>
          <p:nvPr/>
        </p:nvPicPr>
        <p:blipFill rotWithShape="1">
          <a:blip r:embed="rId3">
            <a:alphaModFix/>
          </a:blip>
          <a:srcRect b="0" l="0" r="0" t="0"/>
          <a:stretch/>
        </p:blipFill>
        <p:spPr>
          <a:xfrm>
            <a:off x="311700" y="1423509"/>
            <a:ext cx="8478369" cy="3719991"/>
          </a:xfrm>
          <a:prstGeom prst="rect">
            <a:avLst/>
          </a:prstGeom>
          <a:noFill/>
          <a:ln>
            <a:noFill/>
          </a:ln>
        </p:spPr>
      </p:pic>
      <p:sp>
        <p:nvSpPr>
          <p:cNvPr id="403" name="Google Shape;403;p21"/>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3533">
                <a:latin typeface="DM Serif Display"/>
                <a:ea typeface="DM Serif Display"/>
                <a:cs typeface="DM Serif Display"/>
                <a:sym typeface="DM Serif Display"/>
              </a:rPr>
              <a:t>DecisionTree Classifier</a:t>
            </a:r>
            <a:endParaRPr b="1" sz="5000">
              <a:latin typeface="Gowun Batang"/>
              <a:ea typeface="Gowun Batang"/>
              <a:cs typeface="Gowun Batang"/>
              <a:sym typeface="Gowun Batang"/>
            </a:endParaRPr>
          </a:p>
        </p:txBody>
      </p:sp>
      <p:sp>
        <p:nvSpPr>
          <p:cNvPr id="404" name="Google Shape;404;p21"/>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1"/>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06" name="Google Shape;406;p21"/>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Method2</a:t>
            </a:r>
            <a:endParaRPr b="1" sz="5000">
              <a:solidFill>
                <a:srgbClr val="868686"/>
              </a:solidFill>
              <a:latin typeface="DM Serif Display"/>
              <a:ea typeface="DM Serif Display"/>
              <a:cs typeface="DM Serif Display"/>
              <a:sym typeface="DM Serif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2"/>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graphicFrame>
        <p:nvGraphicFramePr>
          <p:cNvPr id="412" name="Google Shape;412;p22"/>
          <p:cNvGraphicFramePr/>
          <p:nvPr/>
        </p:nvGraphicFramePr>
        <p:xfrm>
          <a:off x="1814650" y="1788225"/>
          <a:ext cx="3000000" cy="3000000"/>
        </p:xfrm>
        <a:graphic>
          <a:graphicData uri="http://schemas.openxmlformats.org/drawingml/2006/table">
            <a:tbl>
              <a:tblPr>
                <a:noFill/>
                <a:tableStyleId>{0A6E3214-BD59-4B8E-BD90-6975BBA40DCB}</a:tableStyleId>
              </a:tblPr>
              <a:tblGrid>
                <a:gridCol w="1838225"/>
                <a:gridCol w="1838225"/>
                <a:gridCol w="1838225"/>
              </a:tblGrid>
              <a:tr h="381000">
                <a:tc>
                  <a:txBody>
                    <a:bodyPr/>
                    <a:lstStyle/>
                    <a:p>
                      <a:pPr indent="0" lvl="0" marL="0" marR="0" rtl="0" algn="l">
                        <a:lnSpc>
                          <a:spcPct val="100000"/>
                        </a:lnSpc>
                        <a:spcBef>
                          <a:spcPts val="0"/>
                        </a:spcBef>
                        <a:spcAft>
                          <a:spcPts val="0"/>
                        </a:spcAft>
                        <a:buNone/>
                      </a:pPr>
                      <a:br>
                        <a:rPr lang="ko" sz="1500" u="none" cap="none" strike="noStrike">
                          <a:latin typeface="IBM Plex Sans KR"/>
                          <a:ea typeface="IBM Plex Sans KR"/>
                          <a:cs typeface="IBM Plex Sans KR"/>
                          <a:sym typeface="IBM Plex Sans KR"/>
                        </a:rPr>
                      </a:br>
                      <a:endParaRPr sz="1500" u="none" cap="none" strike="noStrike">
                        <a:latin typeface="IBM Plex Sans KR"/>
                        <a:ea typeface="IBM Plex Sans KR"/>
                        <a:cs typeface="IBM Plex Sans KR"/>
                        <a:sym typeface="IBM Plex Sans KR"/>
                      </a:endParaRPr>
                    </a:p>
                  </a:txBody>
                  <a:tcPr marT="88900" marB="88900" marR="88900" marL="88900">
                    <a:solidFill>
                      <a:srgbClr val="D9D9D9"/>
                    </a:solidFill>
                  </a:tcPr>
                </a:tc>
                <a:tc>
                  <a:txBody>
                    <a:bodyPr/>
                    <a:lstStyle/>
                    <a:p>
                      <a:pPr indent="0" lvl="0" marL="0" marR="0" rtl="0" algn="ctr">
                        <a:lnSpc>
                          <a:spcPct val="100000"/>
                        </a:lnSpc>
                        <a:spcBef>
                          <a:spcPts val="0"/>
                        </a:spcBef>
                        <a:spcAft>
                          <a:spcPts val="0"/>
                        </a:spcAft>
                        <a:buNone/>
                      </a:pPr>
                      <a:r>
                        <a:rPr b="1" i="0" lang="ko" sz="1600" u="none" cap="none" strike="noStrike">
                          <a:solidFill>
                            <a:srgbClr val="000000"/>
                          </a:solidFill>
                          <a:latin typeface="IBM Plex Sans KR"/>
                          <a:ea typeface="IBM Plex Sans KR"/>
                          <a:cs typeface="IBM Plex Sans KR"/>
                          <a:sym typeface="IBM Plex Sans KR"/>
                        </a:rPr>
                        <a:t>Training score </a:t>
                      </a:r>
                      <a:endParaRPr sz="1600" u="none" cap="none" strike="noStrike"/>
                    </a:p>
                  </a:txBody>
                  <a:tcPr marT="88900" marB="88900" marR="88900" marL="88900" anchor="ctr">
                    <a:solidFill>
                      <a:srgbClr val="D9D9D9"/>
                    </a:solidFill>
                  </a:tcPr>
                </a:tc>
                <a:tc>
                  <a:txBody>
                    <a:bodyPr/>
                    <a:lstStyle/>
                    <a:p>
                      <a:pPr indent="0" lvl="0" marL="0" marR="0" rtl="0" algn="ctr">
                        <a:lnSpc>
                          <a:spcPct val="100000"/>
                        </a:lnSpc>
                        <a:spcBef>
                          <a:spcPts val="0"/>
                        </a:spcBef>
                        <a:spcAft>
                          <a:spcPts val="0"/>
                        </a:spcAft>
                        <a:buNone/>
                      </a:pPr>
                      <a:r>
                        <a:rPr b="1" i="0" lang="ko" sz="1600" u="none" cap="none" strike="noStrike">
                          <a:solidFill>
                            <a:srgbClr val="000000"/>
                          </a:solidFill>
                          <a:latin typeface="IBM Plex Sans KR"/>
                          <a:ea typeface="IBM Plex Sans KR"/>
                          <a:cs typeface="IBM Plex Sans KR"/>
                          <a:sym typeface="IBM Plex Sans KR"/>
                        </a:rPr>
                        <a:t>Testing score </a:t>
                      </a:r>
                      <a:endParaRPr sz="1600" u="none" cap="none" strike="noStrike"/>
                    </a:p>
                  </a:txBody>
                  <a:tcPr marT="88900" marB="88900" marR="88900" marL="88900" anchor="ctr">
                    <a:solidFill>
                      <a:srgbClr val="D9D9D9"/>
                    </a:solidFill>
                  </a:tcPr>
                </a:tc>
              </a:tr>
              <a:tr h="381000">
                <a:tc>
                  <a:txBody>
                    <a:bodyPr/>
                    <a:lstStyle/>
                    <a:p>
                      <a:pPr indent="0" lvl="0" marL="0" marR="0" rtl="0" algn="ctr">
                        <a:lnSpc>
                          <a:spcPct val="100000"/>
                        </a:lnSpc>
                        <a:spcBef>
                          <a:spcPts val="0"/>
                        </a:spcBef>
                        <a:spcAft>
                          <a:spcPts val="0"/>
                        </a:spcAft>
                        <a:buNone/>
                      </a:pPr>
                      <a:r>
                        <a:rPr b="0" i="0" lang="ko" sz="1500" u="none" cap="none" strike="noStrike">
                          <a:solidFill>
                            <a:srgbClr val="000000"/>
                          </a:solidFill>
                          <a:latin typeface="IBM Plex Sans KR"/>
                          <a:ea typeface="IBM Plex Sans KR"/>
                          <a:cs typeface="IBM Plex Sans KR"/>
                          <a:sym typeface="IBM Plex Sans KR"/>
                        </a:rPr>
                        <a:t>DecisionTree</a:t>
                      </a:r>
                      <a:endParaRPr b="0" i="0" sz="1500" u="none" cap="none" strike="noStrike">
                        <a:solidFill>
                          <a:srgbClr val="000000"/>
                        </a:solidFill>
                        <a:latin typeface="IBM Plex Sans KR"/>
                        <a:ea typeface="IBM Plex Sans KR"/>
                        <a:cs typeface="IBM Plex Sans KR"/>
                        <a:sym typeface="IBM Plex Sans KR"/>
                      </a:endParaRPr>
                    </a:p>
                    <a:p>
                      <a:pPr indent="0" lvl="0" marL="0" marR="0" rtl="0" algn="ctr">
                        <a:lnSpc>
                          <a:spcPct val="100000"/>
                        </a:lnSpc>
                        <a:spcBef>
                          <a:spcPts val="0"/>
                        </a:spcBef>
                        <a:spcAft>
                          <a:spcPts val="0"/>
                        </a:spcAft>
                        <a:buNone/>
                      </a:pPr>
                      <a:r>
                        <a:rPr b="0" i="0" lang="ko" sz="1500" u="none" cap="none" strike="noStrike">
                          <a:solidFill>
                            <a:srgbClr val="000000"/>
                          </a:solidFill>
                          <a:latin typeface="IBM Plex Sans KR"/>
                          <a:ea typeface="IBM Plex Sans KR"/>
                          <a:cs typeface="IBM Plex Sans KR"/>
                          <a:sym typeface="IBM Plex Sans KR"/>
                        </a:rPr>
                        <a:t>Classifier</a:t>
                      </a:r>
                      <a:endParaRPr sz="1500" u="none" cap="none" strike="noStrike">
                        <a:latin typeface="IBM Plex Sans KR"/>
                        <a:ea typeface="IBM Plex Sans KR"/>
                        <a:cs typeface="IBM Plex Sans KR"/>
                        <a:sym typeface="IBM Plex Sans KR"/>
                      </a:endParaRPr>
                    </a:p>
                  </a:txBody>
                  <a:tcPr marT="88900" marB="88900" marR="88900" marL="88900">
                    <a:solidFill>
                      <a:srgbClr val="D8D8D8"/>
                    </a:solidFill>
                  </a:tcPr>
                </a:tc>
                <a:tc>
                  <a:txBody>
                    <a:bodyPr/>
                    <a:lstStyle/>
                    <a:p>
                      <a:pPr indent="0" lvl="0" marL="0" marR="0" rtl="0" algn="ctr">
                        <a:lnSpc>
                          <a:spcPct val="100000"/>
                        </a:lnSpc>
                        <a:spcBef>
                          <a:spcPts val="0"/>
                        </a:spcBef>
                        <a:spcAft>
                          <a:spcPts val="0"/>
                        </a:spcAft>
                        <a:buNone/>
                      </a:pPr>
                      <a:r>
                        <a:rPr b="0" i="0" lang="ko" sz="1100" u="none" cap="none" strike="noStrike">
                          <a:solidFill>
                            <a:srgbClr val="1F1F1F"/>
                          </a:solidFill>
                          <a:latin typeface="JetBrains Mono"/>
                          <a:ea typeface="JetBrains Mono"/>
                          <a:cs typeface="JetBrains Mono"/>
                          <a:sym typeface="JetBrains Mono"/>
                        </a:rPr>
                        <a:t>0.88875</a:t>
                      </a:r>
                      <a:endParaRPr sz="1600" u="none" cap="none" strike="noStrike">
                        <a:latin typeface="JetBrains Mono"/>
                        <a:ea typeface="JetBrains Mono"/>
                        <a:cs typeface="JetBrains Mono"/>
                        <a:sym typeface="JetBrains Mono"/>
                      </a:endParaRPr>
                    </a:p>
                  </a:txBody>
                  <a:tcPr marT="88900" marB="88900" marR="88900" marL="88900" anchor="ctr">
                    <a:solidFill>
                      <a:schemeClr val="lt1"/>
                    </a:solidFill>
                  </a:tcPr>
                </a:tc>
                <a:tc>
                  <a:txBody>
                    <a:bodyPr/>
                    <a:lstStyle/>
                    <a:p>
                      <a:pPr indent="0" lvl="0" marL="0" marR="0" rtl="0" algn="ctr">
                        <a:lnSpc>
                          <a:spcPct val="100000"/>
                        </a:lnSpc>
                        <a:spcBef>
                          <a:spcPts val="0"/>
                        </a:spcBef>
                        <a:spcAft>
                          <a:spcPts val="0"/>
                        </a:spcAft>
                        <a:buNone/>
                      </a:pPr>
                      <a:r>
                        <a:rPr b="0" i="0" lang="ko" sz="1100" u="none" cap="none" strike="noStrike">
                          <a:solidFill>
                            <a:srgbClr val="1F1F1F"/>
                          </a:solidFill>
                          <a:latin typeface="JetBrains Mono"/>
                          <a:ea typeface="JetBrains Mono"/>
                          <a:cs typeface="JetBrains Mono"/>
                          <a:sym typeface="JetBrains Mono"/>
                        </a:rPr>
                        <a:t>0.875</a:t>
                      </a:r>
                      <a:endParaRPr sz="1600" u="none" cap="none" strike="noStrike">
                        <a:latin typeface="JetBrains Mono"/>
                        <a:ea typeface="JetBrains Mono"/>
                        <a:cs typeface="JetBrains Mono"/>
                        <a:sym typeface="JetBrains Mono"/>
                      </a:endParaRPr>
                    </a:p>
                  </a:txBody>
                  <a:tcPr marT="88900" marB="88900" marR="88900" marL="88900" anchor="ctr">
                    <a:solidFill>
                      <a:schemeClr val="lt1"/>
                    </a:solidFill>
                  </a:tcPr>
                </a:tc>
              </a:tr>
              <a:tr h="381000">
                <a:tc>
                  <a:txBody>
                    <a:bodyPr/>
                    <a:lstStyle/>
                    <a:p>
                      <a:pPr indent="0" lvl="0" marL="0" marR="0" rtl="0" algn="ctr">
                        <a:lnSpc>
                          <a:spcPct val="100000"/>
                        </a:lnSpc>
                        <a:spcBef>
                          <a:spcPts val="0"/>
                        </a:spcBef>
                        <a:spcAft>
                          <a:spcPts val="0"/>
                        </a:spcAft>
                        <a:buNone/>
                      </a:pPr>
                      <a:r>
                        <a:rPr b="0" i="0" lang="ko" sz="1500" u="none" cap="none" strike="noStrike">
                          <a:solidFill>
                            <a:srgbClr val="000000"/>
                          </a:solidFill>
                          <a:latin typeface="IBM Plex Sans KR"/>
                          <a:ea typeface="IBM Plex Sans KR"/>
                          <a:cs typeface="IBM Plex Sans KR"/>
                          <a:sym typeface="IBM Plex Sans KR"/>
                        </a:rPr>
                        <a:t>SVM</a:t>
                      </a:r>
                      <a:endParaRPr sz="1500" u="none" cap="none" strike="noStrike">
                        <a:latin typeface="IBM Plex Sans KR"/>
                        <a:ea typeface="IBM Plex Sans KR"/>
                        <a:cs typeface="IBM Plex Sans KR"/>
                        <a:sym typeface="IBM Plex Sans KR"/>
                      </a:endParaRPr>
                    </a:p>
                  </a:txBody>
                  <a:tcPr marT="88900" marB="88900" marR="88900" marL="88900">
                    <a:solidFill>
                      <a:srgbClr val="D8D8D8"/>
                    </a:solidFill>
                  </a:tcPr>
                </a:tc>
                <a:tc>
                  <a:txBody>
                    <a:bodyPr/>
                    <a:lstStyle/>
                    <a:p>
                      <a:pPr indent="0" lvl="0" marL="0" marR="0" rtl="0" algn="ctr">
                        <a:lnSpc>
                          <a:spcPct val="100000"/>
                        </a:lnSpc>
                        <a:spcBef>
                          <a:spcPts val="0"/>
                        </a:spcBef>
                        <a:spcAft>
                          <a:spcPts val="0"/>
                        </a:spcAft>
                        <a:buNone/>
                      </a:pPr>
                      <a:r>
                        <a:rPr b="0" i="0" lang="ko" sz="1100" u="none" cap="none" strike="noStrike">
                          <a:solidFill>
                            <a:srgbClr val="1F1F1F"/>
                          </a:solidFill>
                          <a:latin typeface="JetBrains Mono"/>
                          <a:ea typeface="JetBrains Mono"/>
                          <a:cs typeface="JetBrains Mono"/>
                          <a:sym typeface="JetBrains Mono"/>
                        </a:rPr>
                        <a:t>0.87625</a:t>
                      </a:r>
                      <a:endParaRPr sz="1600" u="none" cap="none" strike="noStrike">
                        <a:latin typeface="JetBrains Mono"/>
                        <a:ea typeface="JetBrains Mono"/>
                        <a:cs typeface="JetBrains Mono"/>
                        <a:sym typeface="JetBrains Mono"/>
                      </a:endParaRPr>
                    </a:p>
                  </a:txBody>
                  <a:tcPr marT="88900" marB="88900" marR="88900" marL="88900"/>
                </a:tc>
                <a:tc>
                  <a:txBody>
                    <a:bodyPr/>
                    <a:lstStyle/>
                    <a:p>
                      <a:pPr indent="0" lvl="0" marL="0" marR="0" rtl="0" algn="ctr">
                        <a:lnSpc>
                          <a:spcPct val="100000"/>
                        </a:lnSpc>
                        <a:spcBef>
                          <a:spcPts val="0"/>
                        </a:spcBef>
                        <a:spcAft>
                          <a:spcPts val="0"/>
                        </a:spcAft>
                        <a:buNone/>
                      </a:pPr>
                      <a:r>
                        <a:rPr b="0" i="0" lang="ko" sz="1100" u="none" cap="none" strike="noStrike">
                          <a:solidFill>
                            <a:srgbClr val="1F1F1F"/>
                          </a:solidFill>
                          <a:latin typeface="JetBrains Mono"/>
                          <a:ea typeface="JetBrains Mono"/>
                          <a:cs typeface="JetBrains Mono"/>
                          <a:sym typeface="JetBrains Mono"/>
                        </a:rPr>
                        <a:t>0.869</a:t>
                      </a:r>
                      <a:endParaRPr sz="1600" u="none" cap="none" strike="noStrike">
                        <a:latin typeface="JetBrains Mono"/>
                        <a:ea typeface="JetBrains Mono"/>
                        <a:cs typeface="JetBrains Mono"/>
                        <a:sym typeface="JetBrains Mono"/>
                      </a:endParaRPr>
                    </a:p>
                  </a:txBody>
                  <a:tcPr marT="88900" marB="88900" marR="88900" marL="88900"/>
                </a:tc>
              </a:tr>
              <a:tr h="190500">
                <a:tc>
                  <a:txBody>
                    <a:bodyPr/>
                    <a:lstStyle/>
                    <a:p>
                      <a:pPr indent="0" lvl="0" marL="0" marR="0" rtl="0" algn="ctr">
                        <a:lnSpc>
                          <a:spcPct val="100000"/>
                        </a:lnSpc>
                        <a:spcBef>
                          <a:spcPts val="0"/>
                        </a:spcBef>
                        <a:spcAft>
                          <a:spcPts val="0"/>
                        </a:spcAft>
                        <a:buNone/>
                      </a:pPr>
                      <a:r>
                        <a:rPr b="0" i="0" lang="ko" sz="1500" u="none" cap="none" strike="noStrike">
                          <a:solidFill>
                            <a:srgbClr val="000000"/>
                          </a:solidFill>
                          <a:latin typeface="IBM Plex Sans KR"/>
                          <a:ea typeface="IBM Plex Sans KR"/>
                          <a:cs typeface="IBM Plex Sans KR"/>
                          <a:sym typeface="IBM Plex Sans KR"/>
                        </a:rPr>
                        <a:t>MLP Classifier</a:t>
                      </a:r>
                      <a:endParaRPr sz="1500" u="none" cap="none" strike="noStrike">
                        <a:latin typeface="IBM Plex Sans KR"/>
                        <a:ea typeface="IBM Plex Sans KR"/>
                        <a:cs typeface="IBM Plex Sans KR"/>
                        <a:sym typeface="IBM Plex Sans KR"/>
                      </a:endParaRPr>
                    </a:p>
                  </a:txBody>
                  <a:tcPr marT="88900" marB="88900" marR="88900" marL="88900">
                    <a:solidFill>
                      <a:srgbClr val="D8D8D8"/>
                    </a:solidFill>
                  </a:tcPr>
                </a:tc>
                <a:tc>
                  <a:txBody>
                    <a:bodyPr/>
                    <a:lstStyle/>
                    <a:p>
                      <a:pPr indent="0" lvl="0" marL="0" marR="0" rtl="0" algn="ctr">
                        <a:lnSpc>
                          <a:spcPct val="100000"/>
                        </a:lnSpc>
                        <a:spcBef>
                          <a:spcPts val="0"/>
                        </a:spcBef>
                        <a:spcAft>
                          <a:spcPts val="0"/>
                        </a:spcAft>
                        <a:buNone/>
                      </a:pPr>
                      <a:r>
                        <a:rPr b="0" i="0" lang="ko" sz="1100" u="none" cap="none" strike="noStrike">
                          <a:solidFill>
                            <a:srgbClr val="1F1F1F"/>
                          </a:solidFill>
                          <a:latin typeface="JetBrains Mono"/>
                          <a:ea typeface="JetBrains Mono"/>
                          <a:cs typeface="JetBrains Mono"/>
                          <a:sym typeface="JetBrains Mono"/>
                        </a:rPr>
                        <a:t>0.84175</a:t>
                      </a:r>
                      <a:endParaRPr sz="1600" u="none" cap="none" strike="noStrike">
                        <a:latin typeface="JetBrains Mono"/>
                        <a:ea typeface="JetBrains Mono"/>
                        <a:cs typeface="JetBrains Mono"/>
                        <a:sym typeface="JetBrains Mono"/>
                      </a:endParaRPr>
                    </a:p>
                  </a:txBody>
                  <a:tcPr marT="88900" marB="88900" marR="88900" marL="88900"/>
                </a:tc>
                <a:tc>
                  <a:txBody>
                    <a:bodyPr/>
                    <a:lstStyle/>
                    <a:p>
                      <a:pPr indent="0" lvl="0" marL="0" marR="0" rtl="0" algn="ctr">
                        <a:lnSpc>
                          <a:spcPct val="100000"/>
                        </a:lnSpc>
                        <a:spcBef>
                          <a:spcPts val="0"/>
                        </a:spcBef>
                        <a:spcAft>
                          <a:spcPts val="0"/>
                        </a:spcAft>
                        <a:buNone/>
                      </a:pPr>
                      <a:r>
                        <a:rPr b="0" i="0" lang="ko" sz="1100" u="none" cap="none" strike="noStrike">
                          <a:solidFill>
                            <a:srgbClr val="1F1F1F"/>
                          </a:solidFill>
                          <a:latin typeface="JetBrains Mono"/>
                          <a:ea typeface="JetBrains Mono"/>
                          <a:cs typeface="JetBrains Mono"/>
                          <a:sym typeface="JetBrains Mono"/>
                        </a:rPr>
                        <a:t>0.842</a:t>
                      </a:r>
                      <a:endParaRPr sz="1600" u="none" cap="none" strike="noStrike">
                        <a:latin typeface="JetBrains Mono"/>
                        <a:ea typeface="JetBrains Mono"/>
                        <a:cs typeface="JetBrains Mono"/>
                        <a:sym typeface="JetBrains Mono"/>
                      </a:endParaRPr>
                    </a:p>
                  </a:txBody>
                  <a:tcPr marT="88900" marB="88900" marR="88900" marL="88900"/>
                </a:tc>
              </a:tr>
              <a:tr h="190500">
                <a:tc>
                  <a:txBody>
                    <a:bodyPr/>
                    <a:lstStyle/>
                    <a:p>
                      <a:pPr indent="0" lvl="0" marL="0" marR="0" rtl="0" algn="ctr">
                        <a:lnSpc>
                          <a:spcPct val="100000"/>
                        </a:lnSpc>
                        <a:spcBef>
                          <a:spcPts val="0"/>
                        </a:spcBef>
                        <a:spcAft>
                          <a:spcPts val="0"/>
                        </a:spcAft>
                        <a:buNone/>
                      </a:pPr>
                      <a:r>
                        <a:rPr b="0" i="0" lang="ko" sz="1500" u="none" cap="none" strike="noStrike">
                          <a:solidFill>
                            <a:srgbClr val="000000"/>
                          </a:solidFill>
                          <a:latin typeface="IBM Plex Sans KR"/>
                          <a:ea typeface="IBM Plex Sans KR"/>
                          <a:cs typeface="IBM Plex Sans KR"/>
                          <a:sym typeface="IBM Plex Sans KR"/>
                        </a:rPr>
                        <a:t>Linear Regression</a:t>
                      </a:r>
                      <a:endParaRPr sz="1500" u="none" cap="none" strike="noStrike">
                        <a:latin typeface="IBM Plex Sans KR"/>
                        <a:ea typeface="IBM Plex Sans KR"/>
                        <a:cs typeface="IBM Plex Sans KR"/>
                        <a:sym typeface="IBM Plex Sans KR"/>
                      </a:endParaRPr>
                    </a:p>
                  </a:txBody>
                  <a:tcPr marT="88900" marB="88900" marR="88900" marL="88900">
                    <a:solidFill>
                      <a:srgbClr val="D8D8D8"/>
                    </a:solidFill>
                  </a:tcPr>
                </a:tc>
                <a:tc>
                  <a:txBody>
                    <a:bodyPr/>
                    <a:lstStyle/>
                    <a:p>
                      <a:pPr indent="0" lvl="0" marL="0" marR="0" rtl="0" algn="ctr">
                        <a:lnSpc>
                          <a:spcPct val="100000"/>
                        </a:lnSpc>
                        <a:spcBef>
                          <a:spcPts val="0"/>
                        </a:spcBef>
                        <a:spcAft>
                          <a:spcPts val="0"/>
                        </a:spcAft>
                        <a:buNone/>
                      </a:pPr>
                      <a:r>
                        <a:rPr b="0" i="0" lang="ko" sz="1100" u="none" cap="none" strike="noStrike">
                          <a:solidFill>
                            <a:srgbClr val="1F1F1F"/>
                          </a:solidFill>
                          <a:latin typeface="JetBrains Mono"/>
                          <a:ea typeface="JetBrains Mono"/>
                          <a:cs typeface="JetBrains Mono"/>
                          <a:sym typeface="JetBrains Mono"/>
                        </a:rPr>
                        <a:t>0.84178</a:t>
                      </a:r>
                      <a:endParaRPr sz="1600" u="none" cap="none" strike="noStrike">
                        <a:latin typeface="JetBrains Mono"/>
                        <a:ea typeface="JetBrains Mono"/>
                        <a:cs typeface="JetBrains Mono"/>
                        <a:sym typeface="JetBrains Mono"/>
                      </a:endParaRPr>
                    </a:p>
                  </a:txBody>
                  <a:tcPr marT="88900" marB="88900" marR="88900" marL="88900"/>
                </a:tc>
                <a:tc>
                  <a:txBody>
                    <a:bodyPr/>
                    <a:lstStyle/>
                    <a:p>
                      <a:pPr indent="0" lvl="0" marL="0" marR="0" rtl="0" algn="ctr">
                        <a:lnSpc>
                          <a:spcPct val="100000"/>
                        </a:lnSpc>
                        <a:spcBef>
                          <a:spcPts val="0"/>
                        </a:spcBef>
                        <a:spcAft>
                          <a:spcPts val="0"/>
                        </a:spcAft>
                        <a:buNone/>
                      </a:pPr>
                      <a:r>
                        <a:rPr b="0" i="0" lang="ko" sz="1100" u="none" cap="none" strike="noStrike">
                          <a:solidFill>
                            <a:srgbClr val="1F1F1F"/>
                          </a:solidFill>
                          <a:latin typeface="JetBrains Mono"/>
                          <a:ea typeface="JetBrains Mono"/>
                          <a:cs typeface="JetBrains Mono"/>
                          <a:sym typeface="JetBrains Mono"/>
                        </a:rPr>
                        <a:t>0.850</a:t>
                      </a:r>
                      <a:endParaRPr sz="1600" u="none" cap="none" strike="noStrike">
                        <a:latin typeface="JetBrains Mono"/>
                        <a:ea typeface="JetBrains Mono"/>
                        <a:cs typeface="JetBrains Mono"/>
                        <a:sym typeface="JetBrains Mono"/>
                      </a:endParaRPr>
                    </a:p>
                  </a:txBody>
                  <a:tcPr marT="88900" marB="88900" marR="88900" marL="88900"/>
                </a:tc>
              </a:tr>
            </a:tbl>
          </a:graphicData>
        </a:graphic>
      </p:graphicFrame>
      <p:sp>
        <p:nvSpPr>
          <p:cNvPr id="413" name="Google Shape;413;p22"/>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5000">
                <a:latin typeface="DM Serif Display"/>
                <a:ea typeface="DM Serif Display"/>
                <a:cs typeface="DM Serif Display"/>
                <a:sym typeface="DM Serif Display"/>
              </a:rPr>
              <a:t>Training the model</a:t>
            </a:r>
            <a:endParaRPr b="1" sz="5000">
              <a:latin typeface="DM Serif Display"/>
              <a:ea typeface="DM Serif Display"/>
              <a:cs typeface="DM Serif Display"/>
              <a:sym typeface="DM Serif Display"/>
            </a:endParaRPr>
          </a:p>
        </p:txBody>
      </p:sp>
      <p:sp>
        <p:nvSpPr>
          <p:cNvPr id="414" name="Google Shape;414;p22"/>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 2.</a:t>
            </a:r>
            <a:endParaRPr b="1" sz="5000">
              <a:solidFill>
                <a:srgbClr val="868686"/>
              </a:solidFill>
              <a:latin typeface="DM Serif Display"/>
              <a:ea typeface="DM Serif Display"/>
              <a:cs typeface="DM Serif Display"/>
              <a:sym typeface="DM Serif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3"/>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3533">
                <a:latin typeface="DM Serif Display"/>
                <a:ea typeface="DM Serif Display"/>
                <a:cs typeface="DM Serif Display"/>
                <a:sym typeface="DM Serif Display"/>
              </a:rPr>
              <a:t>Conclusion</a:t>
            </a:r>
            <a:endParaRPr b="1" sz="5000">
              <a:latin typeface="Gowun Batang"/>
              <a:ea typeface="Gowun Batang"/>
              <a:cs typeface="Gowun Batang"/>
              <a:sym typeface="Gowun Batang"/>
            </a:endParaRPr>
          </a:p>
        </p:txBody>
      </p:sp>
      <p:sp>
        <p:nvSpPr>
          <p:cNvPr id="420" name="Google Shape;420;p23"/>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3"/>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22" name="Google Shape;422;p23"/>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Method2</a:t>
            </a:r>
            <a:endParaRPr b="1" sz="5000">
              <a:solidFill>
                <a:srgbClr val="868686"/>
              </a:solidFill>
              <a:latin typeface="DM Serif Display"/>
              <a:ea typeface="DM Serif Display"/>
              <a:cs typeface="DM Serif Display"/>
              <a:sym typeface="DM Serif Display"/>
            </a:endParaRPr>
          </a:p>
        </p:txBody>
      </p:sp>
      <p:grpSp>
        <p:nvGrpSpPr>
          <p:cNvPr id="423" name="Google Shape;423;p23"/>
          <p:cNvGrpSpPr/>
          <p:nvPr/>
        </p:nvGrpSpPr>
        <p:grpSpPr>
          <a:xfrm>
            <a:off x="248985" y="1652075"/>
            <a:ext cx="2157180" cy="1208700"/>
            <a:chOff x="1327650" y="1285257"/>
            <a:chExt cx="2157180" cy="1208700"/>
          </a:xfrm>
        </p:grpSpPr>
        <p:sp>
          <p:nvSpPr>
            <p:cNvPr id="424" name="Google Shape;424;p23"/>
            <p:cNvSpPr txBox="1"/>
            <p:nvPr/>
          </p:nvSpPr>
          <p:spPr>
            <a:xfrm>
              <a:off x="1327650" y="1522257"/>
              <a:ext cx="2157180" cy="9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ko" sz="2000" u="none" cap="none" strike="noStrike">
                  <a:solidFill>
                    <a:schemeClr val="dk1"/>
                  </a:solidFill>
                  <a:latin typeface="DM Serif Display"/>
                  <a:ea typeface="DM Serif Display"/>
                  <a:cs typeface="DM Serif Display"/>
                  <a:sym typeface="DM Serif Display"/>
                </a:rPr>
                <a:t>Sleep Health and Lifestyle Dataset</a:t>
              </a:r>
              <a:endParaRPr/>
            </a:p>
          </p:txBody>
        </p:sp>
        <p:sp>
          <p:nvSpPr>
            <p:cNvPr id="425" name="Google Shape;425;p23"/>
            <p:cNvSpPr txBox="1"/>
            <p:nvPr/>
          </p:nvSpPr>
          <p:spPr>
            <a:xfrm>
              <a:off x="1327650" y="1285257"/>
              <a:ext cx="996488" cy="4740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dk1"/>
                </a:buClr>
                <a:buSzPct val="205128"/>
                <a:buFont typeface="Arial"/>
                <a:buNone/>
              </a:pPr>
              <a:r>
                <a:rPr b="1" i="0" lang="ko" sz="1400" u="none" cap="none" strike="noStrike">
                  <a:solidFill>
                    <a:srgbClr val="868686"/>
                  </a:solidFill>
                  <a:latin typeface="DM Serif Display"/>
                  <a:ea typeface="DM Serif Display"/>
                  <a:cs typeface="DM Serif Display"/>
                  <a:sym typeface="DM Serif Display"/>
                </a:rPr>
                <a:t>Method 1.</a:t>
              </a:r>
              <a:endParaRPr b="1" i="0" sz="3600" u="none" cap="none" strike="noStrike">
                <a:solidFill>
                  <a:srgbClr val="868686"/>
                </a:solidFill>
                <a:latin typeface="DM Serif Display"/>
                <a:ea typeface="DM Serif Display"/>
                <a:cs typeface="DM Serif Display"/>
                <a:sym typeface="DM Serif Display"/>
              </a:endParaRPr>
            </a:p>
          </p:txBody>
        </p:sp>
      </p:grpSp>
      <p:grpSp>
        <p:nvGrpSpPr>
          <p:cNvPr id="426" name="Google Shape;426;p23"/>
          <p:cNvGrpSpPr/>
          <p:nvPr/>
        </p:nvGrpSpPr>
        <p:grpSpPr>
          <a:xfrm>
            <a:off x="311700" y="2721325"/>
            <a:ext cx="2197796" cy="1208700"/>
            <a:chOff x="1327650" y="1285257"/>
            <a:chExt cx="2197796" cy="1208700"/>
          </a:xfrm>
        </p:grpSpPr>
        <p:sp>
          <p:nvSpPr>
            <p:cNvPr id="427" name="Google Shape;427;p23"/>
            <p:cNvSpPr txBox="1"/>
            <p:nvPr/>
          </p:nvSpPr>
          <p:spPr>
            <a:xfrm>
              <a:off x="1327650" y="1522257"/>
              <a:ext cx="2197796" cy="9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ko" sz="2000" u="none" cap="none" strike="noStrike">
                  <a:solidFill>
                    <a:schemeClr val="dk1"/>
                  </a:solidFill>
                  <a:latin typeface="DM Serif Display"/>
                  <a:ea typeface="DM Serif Display"/>
                  <a:cs typeface="DM Serif Display"/>
                  <a:sym typeface="DM Serif Display"/>
                </a:rPr>
                <a:t>Exercise Recommendation </a:t>
              </a:r>
              <a:br>
                <a:rPr b="1" i="0" lang="ko" sz="2000" u="none" cap="none" strike="noStrike">
                  <a:solidFill>
                    <a:schemeClr val="dk1"/>
                  </a:solidFill>
                  <a:latin typeface="DM Serif Display"/>
                  <a:ea typeface="DM Serif Display"/>
                  <a:cs typeface="DM Serif Display"/>
                  <a:sym typeface="DM Serif Display"/>
                </a:rPr>
              </a:br>
              <a:r>
                <a:rPr b="1" i="0" lang="ko" sz="2000" u="none" cap="none" strike="noStrike">
                  <a:solidFill>
                    <a:schemeClr val="dk1"/>
                  </a:solidFill>
                  <a:latin typeface="DM Serif Display"/>
                  <a:ea typeface="DM Serif Display"/>
                  <a:cs typeface="DM Serif Display"/>
                  <a:sym typeface="DM Serif Display"/>
                </a:rPr>
                <a:t>Plan Dataset</a:t>
              </a:r>
              <a:endParaRPr/>
            </a:p>
          </p:txBody>
        </p:sp>
        <p:sp>
          <p:nvSpPr>
            <p:cNvPr id="428" name="Google Shape;428;p23"/>
            <p:cNvSpPr txBox="1"/>
            <p:nvPr/>
          </p:nvSpPr>
          <p:spPr>
            <a:xfrm>
              <a:off x="1327650" y="1285257"/>
              <a:ext cx="996488" cy="4740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dk1"/>
                </a:buClr>
                <a:buSzPct val="205128"/>
                <a:buFont typeface="Arial"/>
                <a:buNone/>
              </a:pPr>
              <a:r>
                <a:rPr b="1" i="0" lang="ko" sz="1400" u="none" cap="none" strike="noStrike">
                  <a:solidFill>
                    <a:srgbClr val="868686"/>
                  </a:solidFill>
                  <a:latin typeface="DM Serif Display"/>
                  <a:ea typeface="DM Serif Display"/>
                  <a:cs typeface="DM Serif Display"/>
                  <a:sym typeface="DM Serif Display"/>
                </a:rPr>
                <a:t>Method 2.</a:t>
              </a:r>
              <a:endParaRPr b="1" i="0" sz="3600" u="none" cap="none" strike="noStrike">
                <a:solidFill>
                  <a:srgbClr val="868686"/>
                </a:solidFill>
                <a:latin typeface="DM Serif Display"/>
                <a:ea typeface="DM Serif Display"/>
                <a:cs typeface="DM Serif Display"/>
                <a:sym typeface="DM Serif Display"/>
              </a:endParaRPr>
            </a:p>
          </p:txBody>
        </p:sp>
      </p:grpSp>
      <p:sp>
        <p:nvSpPr>
          <p:cNvPr id="429" name="Google Shape;429;p23"/>
          <p:cNvSpPr txBox="1"/>
          <p:nvPr/>
        </p:nvSpPr>
        <p:spPr>
          <a:xfrm>
            <a:off x="2677385" y="1946208"/>
            <a:ext cx="288650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Acknowledging the relation with stress and factors.</a:t>
            </a:r>
            <a:endParaRPr/>
          </a:p>
        </p:txBody>
      </p:sp>
      <p:sp>
        <p:nvSpPr>
          <p:cNvPr id="430" name="Google Shape;430;p23"/>
          <p:cNvSpPr txBox="1"/>
          <p:nvPr/>
        </p:nvSpPr>
        <p:spPr>
          <a:xfrm>
            <a:off x="2677385" y="3151787"/>
            <a:ext cx="288650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With personal data, we can recommend the exercise plan with the relation</a:t>
            </a:r>
            <a:endParaRPr/>
          </a:p>
        </p:txBody>
      </p:sp>
      <p:sp>
        <p:nvSpPr>
          <p:cNvPr id="431" name="Google Shape;431;p23"/>
          <p:cNvSpPr txBox="1"/>
          <p:nvPr/>
        </p:nvSpPr>
        <p:spPr>
          <a:xfrm>
            <a:off x="6336395" y="3336452"/>
            <a:ext cx="182880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ko" sz="2400" u="none" cap="none" strike="noStrike">
                <a:solidFill>
                  <a:schemeClr val="dk1"/>
                </a:solidFill>
                <a:latin typeface="JetBrains Mono"/>
                <a:ea typeface="JetBrains Mono"/>
                <a:cs typeface="JetBrains Mono"/>
                <a:sym typeface="JetBrains Mono"/>
              </a:rPr>
              <a:t>0.87</a:t>
            </a:r>
            <a:endParaRPr b="0" i="0" sz="2400" u="none" cap="none" strike="noStrike">
              <a:solidFill>
                <a:srgbClr val="000000"/>
              </a:solidFill>
              <a:latin typeface="Arial"/>
              <a:ea typeface="Arial"/>
              <a:cs typeface="Arial"/>
              <a:sym typeface="Arial"/>
            </a:endParaRPr>
          </a:p>
        </p:txBody>
      </p:sp>
      <p:sp>
        <p:nvSpPr>
          <p:cNvPr id="432" name="Google Shape;432;p23"/>
          <p:cNvSpPr txBox="1"/>
          <p:nvPr/>
        </p:nvSpPr>
        <p:spPr>
          <a:xfrm>
            <a:off x="6336395" y="2007762"/>
            <a:ext cx="182880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ko" sz="2400" u="none" cap="none" strike="noStrike">
                <a:solidFill>
                  <a:schemeClr val="dk1"/>
                </a:solidFill>
                <a:latin typeface="JetBrains Mono"/>
                <a:ea typeface="JetBrains Mono"/>
                <a:cs typeface="JetBrains Mono"/>
                <a:sym typeface="JetBrains Mono"/>
              </a:rPr>
              <a:t>0.89</a:t>
            </a:r>
            <a:endParaRPr b="0" i="0" sz="2400" u="none" cap="none" strike="noStrike">
              <a:solidFill>
                <a:srgbClr val="000000"/>
              </a:solidFill>
              <a:latin typeface="Arial"/>
              <a:ea typeface="Arial"/>
              <a:cs typeface="Arial"/>
              <a:sym typeface="Arial"/>
            </a:endParaRPr>
          </a:p>
        </p:txBody>
      </p:sp>
      <p:sp>
        <p:nvSpPr>
          <p:cNvPr id="433" name="Google Shape;433;p23"/>
          <p:cNvSpPr txBox="1"/>
          <p:nvPr/>
        </p:nvSpPr>
        <p:spPr>
          <a:xfrm>
            <a:off x="1806432" y="4308855"/>
            <a:ext cx="56249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With personal data, we can acknowledge if one have stress, and recommend the exercise plan to mitigate the stress to stay healthy</a:t>
            </a:r>
            <a:endParaRPr/>
          </a:p>
        </p:txBody>
      </p:sp>
      <p:sp>
        <p:nvSpPr>
          <p:cNvPr id="434" name="Google Shape;434;p23"/>
          <p:cNvSpPr txBox="1"/>
          <p:nvPr/>
        </p:nvSpPr>
        <p:spPr>
          <a:xfrm>
            <a:off x="1308188" y="4078985"/>
            <a:ext cx="28351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5400" u="none" cap="none" strike="noStrike">
                <a:solidFill>
                  <a:srgbClr val="000000"/>
                </a:solidFill>
                <a:latin typeface="Arial"/>
                <a:ea typeface="Arial"/>
                <a:cs typeface="Arial"/>
                <a:sym typeface="Arial"/>
              </a:rPr>
              <a:t>∴</a:t>
            </a:r>
            <a:endParaRPr b="0" i="0" sz="5400" u="none" cap="none" strike="noStrike">
              <a:solidFill>
                <a:srgbClr val="000000"/>
              </a:solidFill>
              <a:latin typeface="Arial"/>
              <a:ea typeface="Arial"/>
              <a:cs typeface="Arial"/>
              <a:sym typeface="Arial"/>
            </a:endParaRPr>
          </a:p>
        </p:txBody>
      </p:sp>
      <p:cxnSp>
        <p:nvCxnSpPr>
          <p:cNvPr id="435" name="Google Shape;435;p23"/>
          <p:cNvCxnSpPr/>
          <p:nvPr/>
        </p:nvCxnSpPr>
        <p:spPr>
          <a:xfrm rot="10800000">
            <a:off x="380319" y="4197042"/>
            <a:ext cx="8412673"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cxnSp>
        <p:nvCxnSpPr>
          <p:cNvPr id="440" name="Google Shape;440;p24"/>
          <p:cNvCxnSpPr/>
          <p:nvPr/>
        </p:nvCxnSpPr>
        <p:spPr>
          <a:xfrm rot="10800000">
            <a:off x="-781652" y="4197042"/>
            <a:ext cx="7693896" cy="0"/>
          </a:xfrm>
          <a:prstGeom prst="straightConnector1">
            <a:avLst/>
          </a:prstGeom>
          <a:noFill/>
          <a:ln cap="flat" cmpd="sng" w="15875">
            <a:solidFill>
              <a:schemeClr val="dk1"/>
            </a:solidFill>
            <a:prstDash val="solid"/>
            <a:round/>
            <a:headEnd len="sm" w="sm" type="none"/>
            <a:tailEnd len="sm" w="sm" type="none"/>
          </a:ln>
        </p:spPr>
      </p:cxnSp>
      <p:sp>
        <p:nvSpPr>
          <p:cNvPr id="441" name="Google Shape;441;p24"/>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3533">
                <a:latin typeface="DM Serif Display"/>
                <a:ea typeface="DM Serif Display"/>
                <a:cs typeface="DM Serif Display"/>
                <a:sym typeface="DM Serif Display"/>
              </a:rPr>
              <a:t>Conclusion</a:t>
            </a:r>
            <a:endParaRPr b="1" sz="5000">
              <a:latin typeface="Gowun Batang"/>
              <a:ea typeface="Gowun Batang"/>
              <a:cs typeface="Gowun Batang"/>
              <a:sym typeface="Gowun Batang"/>
            </a:endParaRPr>
          </a:p>
        </p:txBody>
      </p:sp>
      <p:sp>
        <p:nvSpPr>
          <p:cNvPr id="442" name="Google Shape;442;p24"/>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4"/>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44" name="Google Shape;444;p24"/>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Conc.</a:t>
            </a:r>
            <a:endParaRPr b="1" sz="5000">
              <a:solidFill>
                <a:srgbClr val="868686"/>
              </a:solidFill>
              <a:latin typeface="DM Serif Display"/>
              <a:ea typeface="DM Serif Display"/>
              <a:cs typeface="DM Serif Display"/>
              <a:sym typeface="DM Serif Display"/>
            </a:endParaRPr>
          </a:p>
        </p:txBody>
      </p:sp>
      <p:grpSp>
        <p:nvGrpSpPr>
          <p:cNvPr id="445" name="Google Shape;445;p24"/>
          <p:cNvGrpSpPr/>
          <p:nvPr/>
        </p:nvGrpSpPr>
        <p:grpSpPr>
          <a:xfrm>
            <a:off x="248985" y="1652075"/>
            <a:ext cx="2157180" cy="1208700"/>
            <a:chOff x="1327650" y="1285257"/>
            <a:chExt cx="2157180" cy="1208700"/>
          </a:xfrm>
        </p:grpSpPr>
        <p:sp>
          <p:nvSpPr>
            <p:cNvPr id="446" name="Google Shape;446;p24"/>
            <p:cNvSpPr txBox="1"/>
            <p:nvPr/>
          </p:nvSpPr>
          <p:spPr>
            <a:xfrm>
              <a:off x="1327650" y="1522257"/>
              <a:ext cx="2157180" cy="9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ko" sz="2000" u="none" cap="none" strike="noStrike">
                  <a:solidFill>
                    <a:schemeClr val="dk1"/>
                  </a:solidFill>
                  <a:latin typeface="DM Serif Display"/>
                  <a:ea typeface="DM Serif Display"/>
                  <a:cs typeface="DM Serif Display"/>
                  <a:sym typeface="DM Serif Display"/>
                </a:rPr>
                <a:t>Sleep Health and Lifestyle Dataset</a:t>
              </a:r>
              <a:endParaRPr/>
            </a:p>
          </p:txBody>
        </p:sp>
        <p:sp>
          <p:nvSpPr>
            <p:cNvPr id="447" name="Google Shape;447;p24"/>
            <p:cNvSpPr txBox="1"/>
            <p:nvPr/>
          </p:nvSpPr>
          <p:spPr>
            <a:xfrm>
              <a:off x="1327650" y="1285257"/>
              <a:ext cx="996488" cy="4740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dk1"/>
                </a:buClr>
                <a:buSzPct val="205128"/>
                <a:buFont typeface="Arial"/>
                <a:buNone/>
              </a:pPr>
              <a:r>
                <a:rPr b="1" i="0" lang="ko" sz="1400" u="none" cap="none" strike="noStrike">
                  <a:solidFill>
                    <a:srgbClr val="868686"/>
                  </a:solidFill>
                  <a:latin typeface="DM Serif Display"/>
                  <a:ea typeface="DM Serif Display"/>
                  <a:cs typeface="DM Serif Display"/>
                  <a:sym typeface="DM Serif Display"/>
                </a:rPr>
                <a:t>Method 1.</a:t>
              </a:r>
              <a:endParaRPr b="1" i="0" sz="3600" u="none" cap="none" strike="noStrike">
                <a:solidFill>
                  <a:srgbClr val="868686"/>
                </a:solidFill>
                <a:latin typeface="DM Serif Display"/>
                <a:ea typeface="DM Serif Display"/>
                <a:cs typeface="DM Serif Display"/>
                <a:sym typeface="DM Serif Display"/>
              </a:endParaRPr>
            </a:p>
          </p:txBody>
        </p:sp>
      </p:grpSp>
      <p:grpSp>
        <p:nvGrpSpPr>
          <p:cNvPr id="448" name="Google Shape;448;p24"/>
          <p:cNvGrpSpPr/>
          <p:nvPr/>
        </p:nvGrpSpPr>
        <p:grpSpPr>
          <a:xfrm>
            <a:off x="311700" y="2721325"/>
            <a:ext cx="2197796" cy="1208700"/>
            <a:chOff x="1327650" y="1285257"/>
            <a:chExt cx="2197796" cy="1208700"/>
          </a:xfrm>
        </p:grpSpPr>
        <p:sp>
          <p:nvSpPr>
            <p:cNvPr id="449" name="Google Shape;449;p24"/>
            <p:cNvSpPr txBox="1"/>
            <p:nvPr/>
          </p:nvSpPr>
          <p:spPr>
            <a:xfrm>
              <a:off x="1327650" y="1522257"/>
              <a:ext cx="2197796" cy="9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ko" sz="2000" u="none" cap="none" strike="noStrike">
                  <a:solidFill>
                    <a:schemeClr val="dk1"/>
                  </a:solidFill>
                  <a:latin typeface="DM Serif Display"/>
                  <a:ea typeface="DM Serif Display"/>
                  <a:cs typeface="DM Serif Display"/>
                  <a:sym typeface="DM Serif Display"/>
                </a:rPr>
                <a:t>Exercise Recommendation </a:t>
              </a:r>
              <a:br>
                <a:rPr b="1" i="0" lang="ko" sz="2000" u="none" cap="none" strike="noStrike">
                  <a:solidFill>
                    <a:schemeClr val="dk1"/>
                  </a:solidFill>
                  <a:latin typeface="DM Serif Display"/>
                  <a:ea typeface="DM Serif Display"/>
                  <a:cs typeface="DM Serif Display"/>
                  <a:sym typeface="DM Serif Display"/>
                </a:rPr>
              </a:br>
              <a:r>
                <a:rPr b="1" i="0" lang="ko" sz="2000" u="none" cap="none" strike="noStrike">
                  <a:solidFill>
                    <a:schemeClr val="dk1"/>
                  </a:solidFill>
                  <a:latin typeface="DM Serif Display"/>
                  <a:ea typeface="DM Serif Display"/>
                  <a:cs typeface="DM Serif Display"/>
                  <a:sym typeface="DM Serif Display"/>
                </a:rPr>
                <a:t>Plan Dataset</a:t>
              </a:r>
              <a:endParaRPr/>
            </a:p>
          </p:txBody>
        </p:sp>
        <p:sp>
          <p:nvSpPr>
            <p:cNvPr id="450" name="Google Shape;450;p24"/>
            <p:cNvSpPr txBox="1"/>
            <p:nvPr/>
          </p:nvSpPr>
          <p:spPr>
            <a:xfrm>
              <a:off x="1327650" y="1285257"/>
              <a:ext cx="996488" cy="4740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dk1"/>
                </a:buClr>
                <a:buSzPct val="205128"/>
                <a:buFont typeface="Arial"/>
                <a:buNone/>
              </a:pPr>
              <a:r>
                <a:rPr b="1" i="0" lang="ko" sz="1400" u="none" cap="none" strike="noStrike">
                  <a:solidFill>
                    <a:srgbClr val="868686"/>
                  </a:solidFill>
                  <a:latin typeface="DM Serif Display"/>
                  <a:ea typeface="DM Serif Display"/>
                  <a:cs typeface="DM Serif Display"/>
                  <a:sym typeface="DM Serif Display"/>
                </a:rPr>
                <a:t>Method 2.</a:t>
              </a:r>
              <a:endParaRPr b="1" i="0" sz="3600" u="none" cap="none" strike="noStrike">
                <a:solidFill>
                  <a:srgbClr val="868686"/>
                </a:solidFill>
                <a:latin typeface="DM Serif Display"/>
                <a:ea typeface="DM Serif Display"/>
                <a:cs typeface="DM Serif Display"/>
                <a:sym typeface="DM Serif Display"/>
              </a:endParaRPr>
            </a:p>
          </p:txBody>
        </p:sp>
      </p:grpSp>
      <p:sp>
        <p:nvSpPr>
          <p:cNvPr id="451" name="Google Shape;451;p24"/>
          <p:cNvSpPr txBox="1"/>
          <p:nvPr/>
        </p:nvSpPr>
        <p:spPr>
          <a:xfrm>
            <a:off x="2349197" y="1946208"/>
            <a:ext cx="288650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Acknowledging the relation with stress and factors.</a:t>
            </a:r>
            <a:endParaRPr/>
          </a:p>
        </p:txBody>
      </p:sp>
      <p:sp>
        <p:nvSpPr>
          <p:cNvPr id="452" name="Google Shape;452;p24"/>
          <p:cNvSpPr txBox="1"/>
          <p:nvPr/>
        </p:nvSpPr>
        <p:spPr>
          <a:xfrm>
            <a:off x="2349197" y="3151787"/>
            <a:ext cx="288650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With personal data, we can recommend the exercise plan with the relation</a:t>
            </a:r>
            <a:endParaRPr/>
          </a:p>
        </p:txBody>
      </p:sp>
      <p:sp>
        <p:nvSpPr>
          <p:cNvPr id="453" name="Google Shape;453;p24"/>
          <p:cNvSpPr txBox="1"/>
          <p:nvPr/>
        </p:nvSpPr>
        <p:spPr>
          <a:xfrm>
            <a:off x="864268" y="4308855"/>
            <a:ext cx="56249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With personal data, we can acknowledge if one have stress, and recommend the exercise plan to mitigate the stress to stay healthy</a:t>
            </a:r>
            <a:endParaRPr/>
          </a:p>
        </p:txBody>
      </p:sp>
      <p:sp>
        <p:nvSpPr>
          <p:cNvPr id="454" name="Google Shape;454;p24"/>
          <p:cNvSpPr txBox="1"/>
          <p:nvPr/>
        </p:nvSpPr>
        <p:spPr>
          <a:xfrm>
            <a:off x="366024" y="4078985"/>
            <a:ext cx="28351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5400" u="none" cap="none" strike="noStrike">
                <a:solidFill>
                  <a:srgbClr val="000000"/>
                </a:solidFill>
                <a:latin typeface="Arial"/>
                <a:ea typeface="Arial"/>
                <a:cs typeface="Arial"/>
                <a:sym typeface="Arial"/>
              </a:rPr>
              <a:t>∴</a:t>
            </a:r>
            <a:endParaRPr b="0" i="0" sz="5400" u="none" cap="none" strike="noStrike">
              <a:solidFill>
                <a:srgbClr val="000000"/>
              </a:solidFill>
              <a:latin typeface="Arial"/>
              <a:ea typeface="Arial"/>
              <a:cs typeface="Arial"/>
              <a:sym typeface="Arial"/>
            </a:endParaRPr>
          </a:p>
        </p:txBody>
      </p:sp>
      <p:pic>
        <p:nvPicPr>
          <p:cNvPr id="455" name="Google Shape;455;p24"/>
          <p:cNvPicPr preferRelativeResize="0"/>
          <p:nvPr/>
        </p:nvPicPr>
        <p:blipFill rotWithShape="1">
          <a:blip r:embed="rId3">
            <a:alphaModFix/>
          </a:blip>
          <a:srcRect b="0" l="0" r="0" t="0"/>
          <a:stretch/>
        </p:blipFill>
        <p:spPr>
          <a:xfrm>
            <a:off x="6163882" y="1744377"/>
            <a:ext cx="1894345" cy="1894345"/>
          </a:xfrm>
          <a:prstGeom prst="rect">
            <a:avLst/>
          </a:prstGeom>
          <a:noFill/>
          <a:ln>
            <a:noFill/>
          </a:ln>
        </p:spPr>
      </p:pic>
      <p:sp>
        <p:nvSpPr>
          <p:cNvPr id="456" name="Google Shape;456;p24"/>
          <p:cNvSpPr txBox="1"/>
          <p:nvPr/>
        </p:nvSpPr>
        <p:spPr>
          <a:xfrm>
            <a:off x="6163882" y="3673137"/>
            <a:ext cx="205474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 sz="1400" u="none" cap="none" strike="noStrike">
                <a:solidFill>
                  <a:srgbClr val="083C92"/>
                </a:solidFill>
                <a:latin typeface="IBM Plex Sans KR"/>
                <a:ea typeface="IBM Plex Sans KR"/>
                <a:cs typeface="IBM Plex Sans KR"/>
                <a:sym typeface="IBM Plex Sans KR"/>
              </a:rPr>
              <a:t>▲Fig.1.</a:t>
            </a:r>
            <a:r>
              <a:rPr b="0" i="0" lang="ko" sz="1400" u="none" cap="none" strike="noStrike">
                <a:solidFill>
                  <a:srgbClr val="083C92"/>
                </a:solidFill>
                <a:latin typeface="IBM Plex Sans KR"/>
                <a:ea typeface="IBM Plex Sans KR"/>
                <a:cs typeface="IBM Plex Sans KR"/>
                <a:sym typeface="IBM Plex Sans KR"/>
              </a:rPr>
              <a:t> QR code to our site to examine your own personal data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5"/>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62" name="Google Shape;462;p25"/>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ko">
                <a:latin typeface="DM Serif Display"/>
                <a:ea typeface="DM Serif Display"/>
                <a:cs typeface="DM Serif Display"/>
                <a:sym typeface="DM Serif Display"/>
              </a:rPr>
              <a:t>Ethics Guidelines in terms of Machine Learning</a:t>
            </a:r>
            <a:endParaRPr/>
          </a:p>
        </p:txBody>
      </p:sp>
      <p:sp>
        <p:nvSpPr>
          <p:cNvPr id="463" name="Google Shape;463;p25"/>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Conclusion</a:t>
            </a:r>
            <a:endParaRPr b="1" sz="5000">
              <a:solidFill>
                <a:srgbClr val="868686"/>
              </a:solidFill>
              <a:latin typeface="DM Serif Display"/>
              <a:ea typeface="DM Serif Display"/>
              <a:cs typeface="DM Serif Display"/>
              <a:sym typeface="DM Serif Display"/>
            </a:endParaRPr>
          </a:p>
        </p:txBody>
      </p:sp>
      <p:sp>
        <p:nvSpPr>
          <p:cNvPr id="464" name="Google Shape;464;p25"/>
          <p:cNvSpPr txBox="1"/>
          <p:nvPr/>
        </p:nvSpPr>
        <p:spPr>
          <a:xfrm>
            <a:off x="2286000" y="1365808"/>
            <a:ext cx="4572000" cy="3542445"/>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rgbClr val="000000"/>
              </a:buClr>
              <a:buSzPts val="1400"/>
              <a:buFont typeface="Arial"/>
              <a:buAutoNum type="arabicPeriod"/>
            </a:pPr>
            <a:r>
              <a:rPr b="1" i="0" lang="ko" sz="1400" u="none" cap="none" strike="noStrike">
                <a:solidFill>
                  <a:srgbClr val="000000"/>
                </a:solidFill>
                <a:latin typeface="Times New Roman"/>
                <a:ea typeface="Times New Roman"/>
                <a:cs typeface="Times New Roman"/>
                <a:sym typeface="Times New Roman"/>
              </a:rPr>
              <a:t>Beneficence</a:t>
            </a:r>
            <a:r>
              <a:rPr b="0" i="0" lang="ko" sz="1400" u="none" cap="none" strike="noStrike">
                <a:solidFill>
                  <a:srgbClr val="000000"/>
                </a:solidFill>
                <a:latin typeface="Times New Roman"/>
                <a:ea typeface="Times New Roman"/>
                <a:cs typeface="Times New Roman"/>
                <a:sym typeface="Times New Roman"/>
              </a:rPr>
              <a:t> should not be considered only for specific people, such as the customers of the car, or customers who made a submission to the research.</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88900" lvl="0" marL="0" marR="0" rtl="0" algn="l">
              <a:lnSpc>
                <a:spcPct val="100000"/>
              </a:lnSpc>
              <a:spcBef>
                <a:spcPts val="0"/>
              </a:spcBef>
              <a:spcAft>
                <a:spcPts val="0"/>
              </a:spcAft>
              <a:buClr>
                <a:srgbClr val="000000"/>
              </a:buClr>
              <a:buSzPts val="1400"/>
              <a:buFont typeface="Arial"/>
              <a:buAutoNum type="arabicPeriod"/>
            </a:pPr>
            <a:r>
              <a:rPr b="0" i="0" lang="ko" sz="1400" u="none" cap="none" strike="noStrike">
                <a:solidFill>
                  <a:srgbClr val="000000"/>
                </a:solidFill>
                <a:latin typeface="Times New Roman"/>
                <a:ea typeface="Times New Roman"/>
                <a:cs typeface="Times New Roman"/>
                <a:sym typeface="Times New Roman"/>
              </a:rPr>
              <a:t>Machine learning should observe </a:t>
            </a:r>
            <a:r>
              <a:rPr b="1" i="0" lang="ko" sz="1400" u="none" cap="none" strike="noStrike">
                <a:solidFill>
                  <a:srgbClr val="000000"/>
                </a:solidFill>
                <a:latin typeface="Times New Roman"/>
                <a:ea typeface="Times New Roman"/>
                <a:cs typeface="Times New Roman"/>
                <a:sym typeface="Times New Roman"/>
              </a:rPr>
              <a:t>non-maleficence </a:t>
            </a:r>
            <a:r>
              <a:rPr b="0" i="0" lang="ko" sz="1400" u="none" cap="none" strike="noStrike">
                <a:solidFill>
                  <a:srgbClr val="000000"/>
                </a:solidFill>
                <a:latin typeface="Times New Roman"/>
                <a:ea typeface="Times New Roman"/>
                <a:cs typeface="Times New Roman"/>
                <a:sym typeface="Times New Roman"/>
              </a:rPr>
              <a:t>in any aspects.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88900" lvl="0" marL="0" marR="0" rtl="0" algn="l">
              <a:lnSpc>
                <a:spcPct val="100000"/>
              </a:lnSpc>
              <a:spcBef>
                <a:spcPts val="0"/>
              </a:spcBef>
              <a:spcAft>
                <a:spcPts val="0"/>
              </a:spcAft>
              <a:buClr>
                <a:srgbClr val="000000"/>
              </a:buClr>
              <a:buSzPts val="1400"/>
              <a:buFont typeface="Arial"/>
              <a:buAutoNum type="arabicPeriod"/>
            </a:pPr>
            <a:r>
              <a:rPr b="0" i="0" lang="ko" sz="1400" u="none" cap="none" strike="noStrike">
                <a:solidFill>
                  <a:srgbClr val="000000"/>
                </a:solidFill>
                <a:latin typeface="Times New Roman"/>
                <a:ea typeface="Times New Roman"/>
                <a:cs typeface="Times New Roman"/>
                <a:sym typeface="Times New Roman"/>
              </a:rPr>
              <a:t>When there was a decision made by Artificial Intelligence or a program run by machine learning, the mechanism and the point of view why the result was made should be indicated to the people who are involved, by providing </a:t>
            </a:r>
            <a:r>
              <a:rPr b="1" i="0" lang="ko" sz="1400" u="none" cap="none" strike="noStrike">
                <a:solidFill>
                  <a:srgbClr val="000000"/>
                </a:solidFill>
                <a:latin typeface="Times New Roman"/>
                <a:ea typeface="Times New Roman"/>
                <a:cs typeface="Times New Roman"/>
                <a:sym typeface="Times New Roman"/>
              </a:rPr>
              <a:t>explicability</a:t>
            </a:r>
            <a:r>
              <a:rPr b="0" i="0" lang="ko" sz="14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88900" lvl="0" marL="0" marR="0" rtl="0" algn="l">
              <a:lnSpc>
                <a:spcPct val="100000"/>
              </a:lnSpc>
              <a:spcBef>
                <a:spcPts val="0"/>
              </a:spcBef>
              <a:spcAft>
                <a:spcPts val="0"/>
              </a:spcAft>
              <a:buClr>
                <a:srgbClr val="000000"/>
              </a:buClr>
              <a:buSzPts val="1400"/>
              <a:buFont typeface="Arial"/>
              <a:buAutoNum type="arabicPeriod"/>
            </a:pPr>
            <a:r>
              <a:rPr b="0" i="0" lang="ko" sz="1400" u="none" cap="none" strike="noStrike">
                <a:solidFill>
                  <a:srgbClr val="000000"/>
                </a:solidFill>
                <a:latin typeface="Times New Roman"/>
                <a:ea typeface="Times New Roman"/>
                <a:cs typeface="Times New Roman"/>
                <a:sym typeface="Times New Roman"/>
              </a:rPr>
              <a:t>Do not collect data illegally. And provide the source of the datas. </a:t>
            </a:r>
            <a:endParaRPr/>
          </a:p>
          <a:p>
            <a:pPr indent="0" lvl="0" marL="0" marR="0" rtl="0" algn="ctr">
              <a:lnSpc>
                <a:spcPct val="35714"/>
              </a:lnSpc>
              <a:spcBef>
                <a:spcPts val="0"/>
              </a:spcBef>
              <a:spcAft>
                <a:spcPts val="0"/>
              </a:spcAft>
              <a:buNone/>
            </a:pPr>
            <a:r>
              <a:rPr b="0" i="0" lang="ko" sz="1400" u="none" cap="none" strike="noStrike">
                <a:solidFill>
                  <a:srgbClr val="000000"/>
                </a:solidFill>
                <a:latin typeface="Times New Roman"/>
                <a:ea typeface="Times New Roman"/>
                <a:cs typeface="Times New Roman"/>
                <a:sym typeface="Times New Roman"/>
              </a:rPr>
              <a:t>.</a:t>
            </a:r>
            <a:endParaRPr/>
          </a:p>
          <a:p>
            <a:pPr indent="0" lvl="0" marL="0" marR="0" rtl="0" algn="ctr">
              <a:lnSpc>
                <a:spcPct val="35714"/>
              </a:lnSpc>
              <a:spcBef>
                <a:spcPts val="0"/>
              </a:spcBef>
              <a:spcAft>
                <a:spcPts val="0"/>
              </a:spcAft>
              <a:buNone/>
            </a:pPr>
            <a:r>
              <a:rPr b="0" i="0" lang="ko" sz="1400" u="none" cap="none" strike="noStrike">
                <a:solidFill>
                  <a:srgbClr val="000000"/>
                </a:solidFill>
                <a:latin typeface="Times New Roman"/>
                <a:ea typeface="Times New Roman"/>
                <a:cs typeface="Times New Roman"/>
                <a:sym typeface="Times New Roman"/>
              </a:rPr>
              <a:t>.</a:t>
            </a:r>
            <a:endParaRPr/>
          </a:p>
          <a:p>
            <a:pPr indent="0" lvl="0" marL="0" marR="0" rtl="0" algn="ctr">
              <a:lnSpc>
                <a:spcPct val="35714"/>
              </a:lnSpc>
              <a:spcBef>
                <a:spcPts val="0"/>
              </a:spcBef>
              <a:spcAft>
                <a:spcPts val="0"/>
              </a:spcAft>
              <a:buNone/>
            </a:pPr>
            <a:r>
              <a:rPr b="0" i="0" lang="ko" sz="1400" u="none" cap="none" strike="noStrike">
                <a:solidFill>
                  <a:srgbClr val="000000"/>
                </a:solidFill>
                <a:latin typeface="Times New Roman"/>
                <a:ea typeface="Times New Roman"/>
                <a:cs typeface="Times New Roman"/>
                <a:sym typeface="Times New Roman"/>
              </a:rPr>
              <a:t>.</a:t>
            </a:r>
            <a:endParaRPr/>
          </a:p>
        </p:txBody>
      </p:sp>
      <p:sp>
        <p:nvSpPr>
          <p:cNvPr id="465" name="Google Shape;465;p25"/>
          <p:cNvSpPr/>
          <p:nvPr/>
        </p:nvSpPr>
        <p:spPr>
          <a:xfrm>
            <a:off x="148350" y="1276611"/>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6"/>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71" name="Google Shape;471;p26"/>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ko">
                <a:latin typeface="DM Serif Display"/>
                <a:ea typeface="DM Serif Display"/>
                <a:cs typeface="DM Serif Display"/>
                <a:sym typeface="DM Serif Display"/>
              </a:rPr>
              <a:t>Ethics Guidelines in terms of Machine Learning</a:t>
            </a:r>
            <a:endParaRPr/>
          </a:p>
        </p:txBody>
      </p:sp>
      <p:sp>
        <p:nvSpPr>
          <p:cNvPr id="472" name="Google Shape;472;p26"/>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Conclusion</a:t>
            </a:r>
            <a:endParaRPr b="1" sz="5000">
              <a:solidFill>
                <a:srgbClr val="868686"/>
              </a:solidFill>
              <a:latin typeface="DM Serif Display"/>
              <a:ea typeface="DM Serif Display"/>
              <a:cs typeface="DM Serif Display"/>
              <a:sym typeface="DM Serif Display"/>
            </a:endParaRPr>
          </a:p>
        </p:txBody>
      </p:sp>
      <p:sp>
        <p:nvSpPr>
          <p:cNvPr id="473" name="Google Shape;473;p26"/>
          <p:cNvSpPr txBox="1"/>
          <p:nvPr/>
        </p:nvSpPr>
        <p:spPr>
          <a:xfrm>
            <a:off x="635325" y="1365808"/>
            <a:ext cx="4572000" cy="3542445"/>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rgbClr val="000000"/>
              </a:buClr>
              <a:buSzPts val="1400"/>
              <a:buFont typeface="Arial"/>
              <a:buAutoNum type="arabicPeriod"/>
            </a:pPr>
            <a:r>
              <a:rPr b="1" i="0" lang="ko" sz="1400" u="none" cap="none" strike="noStrike">
                <a:solidFill>
                  <a:srgbClr val="000000"/>
                </a:solidFill>
                <a:latin typeface="Times New Roman"/>
                <a:ea typeface="Times New Roman"/>
                <a:cs typeface="Times New Roman"/>
                <a:sym typeface="Times New Roman"/>
              </a:rPr>
              <a:t>Beneficence</a:t>
            </a:r>
            <a:r>
              <a:rPr b="0" i="0" lang="ko" sz="1400" u="none" cap="none" strike="noStrike">
                <a:solidFill>
                  <a:srgbClr val="000000"/>
                </a:solidFill>
                <a:latin typeface="Times New Roman"/>
                <a:ea typeface="Times New Roman"/>
                <a:cs typeface="Times New Roman"/>
                <a:sym typeface="Times New Roman"/>
              </a:rPr>
              <a:t> should not be considered only for specific people, such as the customers of the car, or customers who made a submission to the research.</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88900" lvl="0" marL="0" marR="0" rtl="0" algn="l">
              <a:lnSpc>
                <a:spcPct val="100000"/>
              </a:lnSpc>
              <a:spcBef>
                <a:spcPts val="0"/>
              </a:spcBef>
              <a:spcAft>
                <a:spcPts val="0"/>
              </a:spcAft>
              <a:buClr>
                <a:srgbClr val="000000"/>
              </a:buClr>
              <a:buSzPts val="1400"/>
              <a:buFont typeface="Arial"/>
              <a:buAutoNum type="arabicPeriod"/>
            </a:pPr>
            <a:r>
              <a:rPr b="0" i="0" lang="ko" sz="1400" u="none" cap="none" strike="noStrike">
                <a:solidFill>
                  <a:srgbClr val="000000"/>
                </a:solidFill>
                <a:latin typeface="Times New Roman"/>
                <a:ea typeface="Times New Roman"/>
                <a:cs typeface="Times New Roman"/>
                <a:sym typeface="Times New Roman"/>
              </a:rPr>
              <a:t>Machine learning should observe </a:t>
            </a:r>
            <a:r>
              <a:rPr b="1" i="0" lang="ko" sz="1400" u="none" cap="none" strike="noStrike">
                <a:solidFill>
                  <a:srgbClr val="000000"/>
                </a:solidFill>
                <a:latin typeface="Times New Roman"/>
                <a:ea typeface="Times New Roman"/>
                <a:cs typeface="Times New Roman"/>
                <a:sym typeface="Times New Roman"/>
              </a:rPr>
              <a:t>non-maleficence </a:t>
            </a:r>
            <a:r>
              <a:rPr b="0" i="0" lang="ko" sz="1400" u="none" cap="none" strike="noStrike">
                <a:solidFill>
                  <a:srgbClr val="000000"/>
                </a:solidFill>
                <a:latin typeface="Times New Roman"/>
                <a:ea typeface="Times New Roman"/>
                <a:cs typeface="Times New Roman"/>
                <a:sym typeface="Times New Roman"/>
              </a:rPr>
              <a:t>in any aspects.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88900" lvl="0" marL="0" marR="0" rtl="0" algn="l">
              <a:lnSpc>
                <a:spcPct val="100000"/>
              </a:lnSpc>
              <a:spcBef>
                <a:spcPts val="0"/>
              </a:spcBef>
              <a:spcAft>
                <a:spcPts val="0"/>
              </a:spcAft>
              <a:buClr>
                <a:srgbClr val="000000"/>
              </a:buClr>
              <a:buSzPts val="1400"/>
              <a:buFont typeface="Arial"/>
              <a:buAutoNum type="arabicPeriod"/>
            </a:pPr>
            <a:r>
              <a:rPr b="0" i="0" lang="ko" sz="1400" u="none" cap="none" strike="noStrike">
                <a:solidFill>
                  <a:srgbClr val="000000"/>
                </a:solidFill>
                <a:latin typeface="Times New Roman"/>
                <a:ea typeface="Times New Roman"/>
                <a:cs typeface="Times New Roman"/>
                <a:sym typeface="Times New Roman"/>
              </a:rPr>
              <a:t>When there was a decision made by Artificial Intelligence or a program run by machine learning, the mechanism and the point of view why the result was made should be indicated to the people who are involved, by providing </a:t>
            </a:r>
            <a:r>
              <a:rPr b="1" i="0" lang="ko" sz="1400" u="none" cap="none" strike="noStrike">
                <a:solidFill>
                  <a:srgbClr val="000000"/>
                </a:solidFill>
                <a:latin typeface="Times New Roman"/>
                <a:ea typeface="Times New Roman"/>
                <a:cs typeface="Times New Roman"/>
                <a:sym typeface="Times New Roman"/>
              </a:rPr>
              <a:t>explicability</a:t>
            </a:r>
            <a:r>
              <a:rPr b="0" i="0" lang="ko" sz="14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88900" lvl="0" marL="0" marR="0" rtl="0" algn="l">
              <a:lnSpc>
                <a:spcPct val="100000"/>
              </a:lnSpc>
              <a:spcBef>
                <a:spcPts val="0"/>
              </a:spcBef>
              <a:spcAft>
                <a:spcPts val="0"/>
              </a:spcAft>
              <a:buClr>
                <a:srgbClr val="000000"/>
              </a:buClr>
              <a:buSzPts val="1400"/>
              <a:buFont typeface="Arial"/>
              <a:buAutoNum type="arabicPeriod"/>
            </a:pPr>
            <a:r>
              <a:rPr b="0" i="0" lang="ko" sz="1400" u="none" cap="none" strike="noStrike">
                <a:solidFill>
                  <a:srgbClr val="000000"/>
                </a:solidFill>
                <a:latin typeface="Times New Roman"/>
                <a:ea typeface="Times New Roman"/>
                <a:cs typeface="Times New Roman"/>
                <a:sym typeface="Times New Roman"/>
              </a:rPr>
              <a:t>Do not collect data illegally. And provide the source of the datas. </a:t>
            </a:r>
            <a:endParaRPr/>
          </a:p>
          <a:p>
            <a:pPr indent="0" lvl="0" marL="0" marR="0" rtl="0" algn="ctr">
              <a:lnSpc>
                <a:spcPct val="35714"/>
              </a:lnSpc>
              <a:spcBef>
                <a:spcPts val="0"/>
              </a:spcBef>
              <a:spcAft>
                <a:spcPts val="0"/>
              </a:spcAft>
              <a:buNone/>
            </a:pPr>
            <a:r>
              <a:rPr b="0" i="0" lang="ko" sz="1400" u="none" cap="none" strike="noStrike">
                <a:solidFill>
                  <a:srgbClr val="000000"/>
                </a:solidFill>
                <a:latin typeface="Times New Roman"/>
                <a:ea typeface="Times New Roman"/>
                <a:cs typeface="Times New Roman"/>
                <a:sym typeface="Times New Roman"/>
              </a:rPr>
              <a:t>.</a:t>
            </a:r>
            <a:endParaRPr/>
          </a:p>
          <a:p>
            <a:pPr indent="0" lvl="0" marL="0" marR="0" rtl="0" algn="ctr">
              <a:lnSpc>
                <a:spcPct val="35714"/>
              </a:lnSpc>
              <a:spcBef>
                <a:spcPts val="0"/>
              </a:spcBef>
              <a:spcAft>
                <a:spcPts val="0"/>
              </a:spcAft>
              <a:buNone/>
            </a:pPr>
            <a:r>
              <a:rPr b="0" i="0" lang="ko" sz="1400" u="none" cap="none" strike="noStrike">
                <a:solidFill>
                  <a:srgbClr val="000000"/>
                </a:solidFill>
                <a:latin typeface="Times New Roman"/>
                <a:ea typeface="Times New Roman"/>
                <a:cs typeface="Times New Roman"/>
                <a:sym typeface="Times New Roman"/>
              </a:rPr>
              <a:t>.</a:t>
            </a:r>
            <a:endParaRPr/>
          </a:p>
          <a:p>
            <a:pPr indent="0" lvl="0" marL="0" marR="0" rtl="0" algn="ctr">
              <a:lnSpc>
                <a:spcPct val="35714"/>
              </a:lnSpc>
              <a:spcBef>
                <a:spcPts val="0"/>
              </a:spcBef>
              <a:spcAft>
                <a:spcPts val="0"/>
              </a:spcAft>
              <a:buNone/>
            </a:pPr>
            <a:r>
              <a:rPr b="0" i="0" lang="ko" sz="1400" u="none" cap="none" strike="noStrike">
                <a:solidFill>
                  <a:srgbClr val="000000"/>
                </a:solidFill>
                <a:latin typeface="Times New Roman"/>
                <a:ea typeface="Times New Roman"/>
                <a:cs typeface="Times New Roman"/>
                <a:sym typeface="Times New Roman"/>
              </a:rPr>
              <a:t>.</a:t>
            </a:r>
            <a:endParaRPr/>
          </a:p>
        </p:txBody>
      </p:sp>
      <p:sp>
        <p:nvSpPr>
          <p:cNvPr id="474" name="Google Shape;474;p26"/>
          <p:cNvSpPr/>
          <p:nvPr/>
        </p:nvSpPr>
        <p:spPr>
          <a:xfrm>
            <a:off x="148350" y="1276611"/>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패턴, 사각형, 픽셀이(가) 표시된 사진&#10;&#10;자동 생성된 설명" id="475" name="Google Shape;475;p26"/>
          <p:cNvPicPr preferRelativeResize="0"/>
          <p:nvPr/>
        </p:nvPicPr>
        <p:blipFill rotWithShape="1">
          <a:blip r:embed="rId3">
            <a:alphaModFix/>
          </a:blip>
          <a:srcRect b="0" l="0" r="0" t="0"/>
          <a:stretch/>
        </p:blipFill>
        <p:spPr>
          <a:xfrm>
            <a:off x="6074114" y="1544376"/>
            <a:ext cx="2054747" cy="2054747"/>
          </a:xfrm>
          <a:prstGeom prst="rect">
            <a:avLst/>
          </a:prstGeom>
          <a:noFill/>
          <a:ln>
            <a:noFill/>
          </a:ln>
        </p:spPr>
      </p:pic>
      <p:sp>
        <p:nvSpPr>
          <p:cNvPr id="476" name="Google Shape;476;p26"/>
          <p:cNvSpPr txBox="1"/>
          <p:nvPr/>
        </p:nvSpPr>
        <p:spPr>
          <a:xfrm>
            <a:off x="6152827" y="3597029"/>
            <a:ext cx="205474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 sz="1400" u="none" cap="none" strike="noStrike">
                <a:solidFill>
                  <a:srgbClr val="083C92"/>
                </a:solidFill>
                <a:latin typeface="IBM Plex Sans KR"/>
                <a:ea typeface="IBM Plex Sans KR"/>
                <a:cs typeface="IBM Plex Sans KR"/>
                <a:sym typeface="IBM Plex Sans KR"/>
              </a:rPr>
              <a:t>▲Fig.2.</a:t>
            </a:r>
            <a:r>
              <a:rPr b="0" i="0" lang="ko" sz="1400" u="none" cap="none" strike="noStrike">
                <a:solidFill>
                  <a:srgbClr val="083C92"/>
                </a:solidFill>
                <a:latin typeface="IBM Plex Sans KR"/>
                <a:ea typeface="IBM Plex Sans KR"/>
                <a:cs typeface="IBM Plex Sans KR"/>
                <a:sym typeface="IBM Plex Sans KR"/>
              </a:rPr>
              <a:t> QR code to the GitHub site showing our sources for the project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7"/>
          <p:cNvSpPr txBox="1"/>
          <p:nvPr>
            <p:ph type="ctrTitle"/>
          </p:nvPr>
        </p:nvSpPr>
        <p:spPr>
          <a:xfrm>
            <a:off x="913650" y="1966312"/>
            <a:ext cx="7316700" cy="837114"/>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ko" sz="4288">
                <a:latin typeface="DM Serif Display"/>
                <a:ea typeface="DM Serif Display"/>
                <a:cs typeface="DM Serif Display"/>
                <a:sym typeface="DM Serif Display"/>
              </a:rPr>
              <a:t>Thank You</a:t>
            </a:r>
            <a:endParaRPr b="1" sz="2955">
              <a:latin typeface="DM Serif Display"/>
              <a:ea typeface="DM Serif Display"/>
              <a:cs typeface="DM Serif Display"/>
              <a:sym typeface="DM Serif Display"/>
            </a:endParaRPr>
          </a:p>
        </p:txBody>
      </p:sp>
      <p:sp>
        <p:nvSpPr>
          <p:cNvPr id="482" name="Google Shape;482;p27"/>
          <p:cNvSpPr txBox="1"/>
          <p:nvPr/>
        </p:nvSpPr>
        <p:spPr>
          <a:xfrm>
            <a:off x="913650" y="2331521"/>
            <a:ext cx="7316700" cy="764109"/>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chemeClr val="dk1"/>
              </a:buClr>
              <a:buSzPts val="990"/>
              <a:buFont typeface="Arial"/>
              <a:buNone/>
            </a:pPr>
            <a:r>
              <a:rPr b="1" i="0" lang="ko" sz="1600" u="none" cap="none" strike="noStrike">
                <a:solidFill>
                  <a:schemeClr val="dk1"/>
                </a:solidFill>
                <a:latin typeface="DM Serif Display"/>
                <a:ea typeface="DM Serif Display"/>
                <a:cs typeface="DM Serif Display"/>
                <a:sym typeface="DM Serif Display"/>
              </a:rPr>
              <a:t>Finding stress factors and solving them through auto exercise recommendation</a:t>
            </a:r>
            <a:endParaRPr b="1" i="0" sz="1600" u="none" cap="none" strike="noStrike">
              <a:solidFill>
                <a:schemeClr val="dk1"/>
              </a:solidFill>
              <a:latin typeface="DM Serif Display"/>
              <a:ea typeface="DM Serif Display"/>
              <a:cs typeface="DM Serif Display"/>
              <a:sym typeface="DM Serif Display"/>
            </a:endParaRPr>
          </a:p>
        </p:txBody>
      </p:sp>
      <p:sp>
        <p:nvSpPr>
          <p:cNvPr id="483" name="Google Shape;483;p27"/>
          <p:cNvSpPr txBox="1"/>
          <p:nvPr>
            <p:ph idx="1" type="subTitle"/>
          </p:nvPr>
        </p:nvSpPr>
        <p:spPr>
          <a:xfrm>
            <a:off x="311700" y="3891738"/>
            <a:ext cx="8520600" cy="521368"/>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ko" sz="2000">
                <a:latin typeface="DM Serif Display"/>
                <a:ea typeface="DM Serif Display"/>
                <a:cs typeface="DM Serif Display"/>
                <a:sym typeface="DM Serif Display"/>
              </a:rPr>
              <a:t>-Suwon Jang, Hyein Jo, Yewon Park-</a:t>
            </a:r>
            <a:endParaRPr sz="2000">
              <a:latin typeface="DM Serif Display"/>
              <a:ea typeface="DM Serif Display"/>
              <a:cs typeface="DM Serif Display"/>
              <a:sym typeface="DM Serif Display"/>
            </a:endParaRPr>
          </a:p>
        </p:txBody>
      </p:sp>
      <p:cxnSp>
        <p:nvCxnSpPr>
          <p:cNvPr id="484" name="Google Shape;484;p27"/>
          <p:cNvCxnSpPr/>
          <p:nvPr/>
        </p:nvCxnSpPr>
        <p:spPr>
          <a:xfrm rot="10800000">
            <a:off x="380319" y="2683984"/>
            <a:ext cx="8412673"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3"/>
          <p:cNvSpPr txBox="1"/>
          <p:nvPr/>
        </p:nvSpPr>
        <p:spPr>
          <a:xfrm>
            <a:off x="3103525" y="5624865"/>
            <a:ext cx="5812529" cy="658638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There are inherent limitations to using self-report measures. </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First, consciously perceived and self-reported ratings of distress and stress using standard scales explain a limited amount of variance in physiological stress reactivity and biological outcomes. This poses a problem given that the mechanistic pathway linking psychological stress to worse health is hypothesized to be through dysregulated stress reactivity profiles. The lack of association between self-reported ratings of stress and physiological indicators of stress arousal is likely due to many factors.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 First, events are not exclusively experienced through conscious perception as assumed in basic stress models. Emotional responses are constructed through iterative processes that incorporate the social world (this point is further described below).</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Second, subjective reports of being “stressed” are potentially limited</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by individuals’ unwillingness or inability to report their veridical stress state. Unwillingness might be due to not wanting to appear weak or fragile. Inability to report might be due to lack of conscious perception. Additionally, there is a relative comparison process where one’s subjective understanding of “stress” is calibrated relative to other adverse aspects of their lives as well as to the lives of those in their community. Lastly, if an environment is physically dangerous, or basic resources are especially scarce, a subjective response to “how stressful is your life”might be met with less affirmation given that the lay understanding of stress does not necessarily capture physical danger or basic survival.</a:t>
            </a:r>
            <a:endParaRPr/>
          </a:p>
        </p:txBody>
      </p:sp>
      <p:sp>
        <p:nvSpPr>
          <p:cNvPr id="71" name="Google Shape;71;p3"/>
          <p:cNvSpPr/>
          <p:nvPr/>
        </p:nvSpPr>
        <p:spPr>
          <a:xfrm rot="10800000">
            <a:off x="3102736" y="3846303"/>
            <a:ext cx="5892896" cy="1297196"/>
          </a:xfrm>
          <a:prstGeom prst="rect">
            <a:avLst/>
          </a:prstGeom>
          <a:gradFill>
            <a:gsLst>
              <a:gs pos="0">
                <a:srgbClr val="FFFFFF"/>
              </a:gs>
              <a:gs pos="43000">
                <a:srgbClr val="FFFFFF"/>
              </a:gs>
              <a:gs pos="78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72" name="Google Shape;72;p3"/>
          <p:cNvSpPr/>
          <p:nvPr/>
        </p:nvSpPr>
        <p:spPr>
          <a:xfrm>
            <a:off x="3151591" y="4460"/>
            <a:ext cx="5762384" cy="2628900"/>
          </a:xfrm>
          <a:prstGeom prst="rect">
            <a:avLst/>
          </a:prstGeom>
          <a:gradFill>
            <a:gsLst>
              <a:gs pos="0">
                <a:srgbClr val="FFFFFF"/>
              </a:gs>
              <a:gs pos="58000">
                <a:srgbClr val="FFFFFF"/>
              </a:gs>
              <a:gs pos="80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3"/>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3533">
                <a:latin typeface="DM Serif Display"/>
                <a:ea typeface="DM Serif Display"/>
                <a:cs typeface="DM Serif Display"/>
                <a:sym typeface="DM Serif Display"/>
              </a:rPr>
              <a:t>What is stress?</a:t>
            </a:r>
            <a:endParaRPr b="1" sz="5000">
              <a:latin typeface="Gowun Batang"/>
              <a:ea typeface="Gowun Batang"/>
              <a:cs typeface="Gowun Batang"/>
              <a:sym typeface="Gowun Batang"/>
            </a:endParaRPr>
          </a:p>
          <a:p>
            <a:pPr indent="0" lvl="0" marL="0" rtl="0" algn="ctr">
              <a:lnSpc>
                <a:spcPct val="100000"/>
              </a:lnSpc>
              <a:spcBef>
                <a:spcPts val="0"/>
              </a:spcBef>
              <a:spcAft>
                <a:spcPts val="0"/>
              </a:spcAft>
              <a:buSzPts val="2800"/>
              <a:buNone/>
            </a:pPr>
            <a:r>
              <a:t/>
            </a:r>
            <a:endParaRPr b="1" sz="2200">
              <a:latin typeface="Gowun Batang"/>
              <a:ea typeface="Gowun Batang"/>
              <a:cs typeface="Gowun Batang"/>
              <a:sym typeface="Gowun Batang"/>
            </a:endParaRPr>
          </a:p>
          <a:p>
            <a:pPr indent="0" lvl="0" marL="0" rtl="0" algn="ctr">
              <a:lnSpc>
                <a:spcPct val="100000"/>
              </a:lnSpc>
              <a:spcBef>
                <a:spcPts val="0"/>
              </a:spcBef>
              <a:spcAft>
                <a:spcPts val="0"/>
              </a:spcAft>
              <a:buSzPts val="2800"/>
              <a:buNone/>
            </a:pPr>
            <a:r>
              <a:t/>
            </a:r>
            <a:endParaRPr b="1" sz="5000">
              <a:latin typeface="Gowun Batang"/>
              <a:ea typeface="Gowun Batang"/>
              <a:cs typeface="Gowun Batang"/>
              <a:sym typeface="Gowun Batang"/>
            </a:endParaRPr>
          </a:p>
        </p:txBody>
      </p:sp>
      <p:sp>
        <p:nvSpPr>
          <p:cNvPr id="74" name="Google Shape;74;p3"/>
          <p:cNvSpPr/>
          <p:nvPr/>
        </p:nvSpPr>
        <p:spPr>
          <a:xfrm>
            <a:off x="148350" y="1470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Abstract</a:t>
            </a:r>
            <a:endParaRPr b="1" sz="5000">
              <a:solidFill>
                <a:srgbClr val="868686"/>
              </a:solidFill>
              <a:latin typeface="DM Serif Display"/>
              <a:ea typeface="DM Serif Display"/>
              <a:cs typeface="DM Serif Display"/>
              <a:sym typeface="DM Serif Display"/>
            </a:endParaRPr>
          </a:p>
        </p:txBody>
      </p:sp>
      <p:sp>
        <p:nvSpPr>
          <p:cNvPr id="76" name="Google Shape;76;p3"/>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77" name="Google Shape;77;p3"/>
          <p:cNvSpPr txBox="1"/>
          <p:nvPr/>
        </p:nvSpPr>
        <p:spPr>
          <a:xfrm>
            <a:off x="2564850" y="2455381"/>
            <a:ext cx="4014300" cy="1646574"/>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ko" sz="3200" u="none" cap="none" strike="noStrike">
                <a:solidFill>
                  <a:schemeClr val="dk2"/>
                </a:solidFill>
                <a:latin typeface="DM Serif Display"/>
                <a:ea typeface="DM Serif Display"/>
                <a:cs typeface="DM Serif Display"/>
                <a:sym typeface="DM Serif Display"/>
              </a:rPr>
              <a:t>—noun—</a:t>
            </a:r>
            <a:endParaRPr b="0" i="0" sz="3200" u="none" cap="none" strike="noStrike">
              <a:solidFill>
                <a:schemeClr val="dk2"/>
              </a:solidFill>
              <a:latin typeface="DM Serif Display"/>
              <a:ea typeface="DM Serif Display"/>
              <a:cs typeface="DM Serif Display"/>
              <a:sym typeface="DM Serif Display"/>
            </a:endParaRPr>
          </a:p>
          <a:p>
            <a:pPr indent="0" lvl="0" marL="0" marR="0" rtl="0" algn="ctr">
              <a:lnSpc>
                <a:spcPct val="100000"/>
              </a:lnSpc>
              <a:spcBef>
                <a:spcPts val="0"/>
              </a:spcBef>
              <a:spcAft>
                <a:spcPts val="0"/>
              </a:spcAft>
              <a:buClr>
                <a:schemeClr val="dk1"/>
              </a:buClr>
              <a:buSzPts val="1100"/>
              <a:buFont typeface="Arial"/>
              <a:buNone/>
            </a:pPr>
            <a:r>
              <a:rPr b="0" i="0" lang="ko" sz="2100" u="none" cap="none" strike="noStrike">
                <a:solidFill>
                  <a:schemeClr val="dk2"/>
                </a:solidFill>
                <a:latin typeface="DM Serif Display"/>
                <a:ea typeface="DM Serif Display"/>
                <a:cs typeface="DM Serif Display"/>
                <a:sym typeface="DM Serif Display"/>
              </a:rPr>
              <a:t>Sense relating to adversity, strain, or exertion.</a:t>
            </a:r>
            <a:endParaRPr b="0" i="0" sz="2100" u="none" cap="none" strike="noStrike">
              <a:solidFill>
                <a:schemeClr val="dk2"/>
              </a:solidFill>
              <a:latin typeface="DM Serif Display"/>
              <a:ea typeface="DM Serif Display"/>
              <a:cs typeface="DM Serif Display"/>
              <a:sym typeface="DM Serif Display"/>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2"/>
              </a:solidFill>
              <a:latin typeface="DM Serif Display"/>
              <a:ea typeface="DM Serif Display"/>
              <a:cs typeface="DM Serif Display"/>
              <a:sym typeface="DM Serif Display"/>
            </a:endParaRPr>
          </a:p>
        </p:txBody>
      </p:sp>
      <p:sp>
        <p:nvSpPr>
          <p:cNvPr id="78" name="Google Shape;78;p3"/>
          <p:cNvSpPr txBox="1"/>
          <p:nvPr/>
        </p:nvSpPr>
        <p:spPr>
          <a:xfrm>
            <a:off x="148350" y="4851000"/>
            <a:ext cx="8716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ko" sz="900" u="none" cap="none" strike="noStrike">
                <a:solidFill>
                  <a:schemeClr val="dk1"/>
                </a:solidFill>
                <a:latin typeface="IBM Plex Sans KR"/>
                <a:ea typeface="IBM Plex Sans KR"/>
                <a:cs typeface="IBM Plex Sans KR"/>
                <a:sym typeface="IBM Plex Sans KR"/>
              </a:rPr>
              <a:t>Stress - Quick Search Results | Oxford English Dictionary</a:t>
            </a:r>
            <a:r>
              <a:rPr b="0" i="0" lang="ko" sz="900" u="none" cap="none" strike="noStrike">
                <a:solidFill>
                  <a:schemeClr val="dk1"/>
                </a:solidFill>
                <a:latin typeface="IBM Plex Sans KR"/>
                <a:ea typeface="IBM Plex Sans KR"/>
                <a:cs typeface="IBM Plex Sans KR"/>
                <a:sym typeface="IBM Plex Sans KR"/>
              </a:rPr>
              <a:t>. https://www.oed.com/search/dictionary/?scope=Entries&amp;q=stress&amp;tl=true. Accessed 9 Jan. 2025.</a:t>
            </a:r>
            <a:endParaRPr b="0" i="0" sz="1600" u="none" cap="none" strike="noStrike">
              <a:solidFill>
                <a:schemeClr val="dk2"/>
              </a:solidFill>
              <a:latin typeface="IBM Plex Sans KR"/>
              <a:ea typeface="IBM Plex Sans KR"/>
              <a:cs typeface="IBM Plex Sans KR"/>
              <a:sym typeface="IBM Plex Sans KR"/>
            </a:endParaRPr>
          </a:p>
        </p:txBody>
      </p:sp>
      <p:sp>
        <p:nvSpPr>
          <p:cNvPr id="79" name="Google Shape;79;p3"/>
          <p:cNvSpPr txBox="1"/>
          <p:nvPr/>
        </p:nvSpPr>
        <p:spPr>
          <a:xfrm>
            <a:off x="2286000" y="1768220"/>
            <a:ext cx="457200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0" i="0" lang="ko" sz="5400" u="none" cap="none" strike="noStrike">
                <a:solidFill>
                  <a:srgbClr val="CC0000"/>
                </a:solidFill>
                <a:latin typeface="DM Serif Display"/>
                <a:ea typeface="DM Serif Display"/>
                <a:cs typeface="DM Serif Display"/>
                <a:sym typeface="DM Serif Display"/>
              </a:rPr>
              <a:t>Stress </a:t>
            </a:r>
            <a:endParaRPr b="0" i="0" sz="5400" u="none" cap="none" strike="noStrike">
              <a:solidFill>
                <a:srgbClr val="CC0000"/>
              </a:solidFill>
              <a:latin typeface="DM Serif Display"/>
              <a:ea typeface="DM Serif Display"/>
              <a:cs typeface="DM Serif Display"/>
              <a:sym typeface="DM Serif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p:nvPr/>
        </p:nvSpPr>
        <p:spPr>
          <a:xfrm>
            <a:off x="3690651" y="2023476"/>
            <a:ext cx="4759929" cy="211826"/>
          </a:xfrm>
          <a:prstGeom prst="roundRect">
            <a:avLst>
              <a:gd fmla="val 16667" name="adj"/>
            </a:avLst>
          </a:prstGeom>
          <a:solidFill>
            <a:srgbClr val="FFC000">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4"/>
          <p:cNvSpPr/>
          <p:nvPr/>
        </p:nvSpPr>
        <p:spPr>
          <a:xfrm>
            <a:off x="3158637" y="2276353"/>
            <a:ext cx="3714603" cy="211826"/>
          </a:xfrm>
          <a:prstGeom prst="roundRect">
            <a:avLst>
              <a:gd fmla="val 16667" name="adj"/>
            </a:avLst>
          </a:prstGeom>
          <a:solidFill>
            <a:srgbClr val="FFC000">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 name="Google Shape;86;p4"/>
          <p:cNvSpPr txBox="1"/>
          <p:nvPr/>
        </p:nvSpPr>
        <p:spPr>
          <a:xfrm>
            <a:off x="3103525" y="-288255"/>
            <a:ext cx="5812529" cy="658638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There are inherent limitations to using self-report measures. </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First, consciously perceived and self-reported ratings of distress and stress using standard scales explain a limited amount of variance in physiological stress reactivity and biological outcomes. This poses a problem given that the mechanistic pathway linking psychological stress to worse health is hypothesized to be through dysregulated stress reactivity profiles. The lack of association between self-reported ratings of stress and physiological indicators of stress arousal is likely due to many factors.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 First, events are not exclusively experienced through conscious perception as assumed in basic stress models. Emotional responses are constructed through iterative processes that incorporate the social world (this point is further described below).</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Second, subjective reports of being “stressed” are potentially limited</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by individuals’ unwillingness or inability to report their veridical stress state. Unwillingness might be due to not wanting to appear weak or fragile. Inability to report might be due to lack of conscious perception. Additionally, there is a relative comparison process where one’s subjective understanding of “stress” is calibrated relative to other adverse aspects of their lives as well as to the lives of those in their community. Lastly, if an environment is physically dangerous, or basic resources are especially scarce, a subjective response to “how stressful is your life”might be met with less affirmation given that the lay understanding of stress does not necessarily capture physical danger or basic survival.</a:t>
            </a:r>
            <a:endParaRPr/>
          </a:p>
        </p:txBody>
      </p:sp>
      <p:sp>
        <p:nvSpPr>
          <p:cNvPr id="87" name="Google Shape;87;p4"/>
          <p:cNvSpPr/>
          <p:nvPr/>
        </p:nvSpPr>
        <p:spPr>
          <a:xfrm rot="10800000">
            <a:off x="3102736" y="3846303"/>
            <a:ext cx="5892896" cy="1297196"/>
          </a:xfrm>
          <a:prstGeom prst="rect">
            <a:avLst/>
          </a:prstGeom>
          <a:gradFill>
            <a:gsLst>
              <a:gs pos="0">
                <a:srgbClr val="FFFFFF"/>
              </a:gs>
              <a:gs pos="43000">
                <a:srgbClr val="FFFFFF"/>
              </a:gs>
              <a:gs pos="78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88" name="Google Shape;88;p4"/>
          <p:cNvSpPr/>
          <p:nvPr/>
        </p:nvSpPr>
        <p:spPr>
          <a:xfrm>
            <a:off x="3151591" y="4460"/>
            <a:ext cx="5762384" cy="2628900"/>
          </a:xfrm>
          <a:prstGeom prst="rect">
            <a:avLst/>
          </a:prstGeom>
          <a:gradFill>
            <a:gsLst>
              <a:gs pos="0">
                <a:srgbClr val="FFFFFF"/>
              </a:gs>
              <a:gs pos="58000">
                <a:srgbClr val="FFFFFF"/>
              </a:gs>
              <a:gs pos="80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 name="Google Shape;89;p4"/>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3533">
                <a:latin typeface="DM Serif Display"/>
                <a:ea typeface="DM Serif Display"/>
                <a:cs typeface="DM Serif Display"/>
                <a:sym typeface="DM Serif Display"/>
              </a:rPr>
              <a:t>Are you stressed?</a:t>
            </a:r>
            <a:endParaRPr b="1" sz="5000">
              <a:latin typeface="Gowun Batang"/>
              <a:ea typeface="Gowun Batang"/>
              <a:cs typeface="Gowun Batang"/>
              <a:sym typeface="Gowun Batang"/>
            </a:endParaRPr>
          </a:p>
        </p:txBody>
      </p:sp>
      <p:sp>
        <p:nvSpPr>
          <p:cNvPr id="90" name="Google Shape;90;p4"/>
          <p:cNvSpPr/>
          <p:nvPr/>
        </p:nvSpPr>
        <p:spPr>
          <a:xfrm>
            <a:off x="148350" y="1280160"/>
            <a:ext cx="8847300" cy="3429239"/>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Abstract</a:t>
            </a:r>
            <a:endParaRPr b="1" sz="5000">
              <a:solidFill>
                <a:srgbClr val="868686"/>
              </a:solidFill>
              <a:latin typeface="DM Serif Display"/>
              <a:ea typeface="DM Serif Display"/>
              <a:cs typeface="DM Serif Display"/>
              <a:sym typeface="DM Serif Display"/>
            </a:endParaRPr>
          </a:p>
        </p:txBody>
      </p:sp>
      <p:sp>
        <p:nvSpPr>
          <p:cNvPr id="92" name="Google Shape;92;p4"/>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93" name="Google Shape;93;p4"/>
          <p:cNvSpPr txBox="1"/>
          <p:nvPr/>
        </p:nvSpPr>
        <p:spPr>
          <a:xfrm>
            <a:off x="148349" y="4709400"/>
            <a:ext cx="8847291" cy="4616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ko" sz="900" u="none" cap="none" strike="noStrike">
                <a:solidFill>
                  <a:schemeClr val="dk1"/>
                </a:solidFill>
                <a:latin typeface="IBM Plex Sans KR"/>
                <a:ea typeface="IBM Plex Sans KR"/>
                <a:cs typeface="IBM Plex Sans KR"/>
                <a:sym typeface="IBM Plex Sans KR"/>
              </a:rPr>
              <a:t>Epel, Elissa S., et al. “More than a Feeling: A Unified View of Stress Measurement for Population Science.” Frontiers in Neuroendocrinology, vol. 49, Apr. 2018, pp. 146–69. PubMed Central, https://doi.org/10.1016/j.yfrne.2018.03.001.</a:t>
            </a:r>
            <a:endParaRPr b="0" i="0" sz="1600" u="none" cap="none" strike="noStrike">
              <a:solidFill>
                <a:schemeClr val="dk2"/>
              </a:solidFill>
              <a:latin typeface="IBM Plex Sans KR"/>
              <a:ea typeface="IBM Plex Sans KR"/>
              <a:cs typeface="IBM Plex Sans KR"/>
              <a:sym typeface="IBM Plex Sans KR"/>
            </a:endParaRPr>
          </a:p>
        </p:txBody>
      </p:sp>
      <p:sp>
        <p:nvSpPr>
          <p:cNvPr id="94" name="Google Shape;94;p4"/>
          <p:cNvSpPr txBox="1"/>
          <p:nvPr/>
        </p:nvSpPr>
        <p:spPr>
          <a:xfrm>
            <a:off x="240270" y="1517894"/>
            <a:ext cx="2708669" cy="312390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000000"/>
                </a:solidFill>
                <a:latin typeface="IBM Plex Sans KR"/>
                <a:ea typeface="IBM Plex Sans KR"/>
                <a:cs typeface="IBM Plex Sans KR"/>
                <a:sym typeface="IBM Plex Sans KR"/>
              </a:rPr>
              <a:t>More than a feeling: A unified view of stress measurement for</a:t>
            </a:r>
            <a:endParaRPr b="1" i="0" sz="18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000000"/>
                </a:solidFill>
                <a:latin typeface="IBM Plex Sans KR"/>
                <a:ea typeface="IBM Plex Sans KR"/>
                <a:cs typeface="IBM Plex Sans KR"/>
                <a:sym typeface="IBM Plex Sans KR"/>
              </a:rPr>
              <a:t>population science</a:t>
            </a:r>
            <a:endParaRPr b="1" i="0" sz="18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IBM Plex Sans KR Light"/>
                <a:ea typeface="IBM Plex Sans KR Light"/>
                <a:cs typeface="IBM Plex Sans KR Light"/>
                <a:sym typeface="IBM Plex Sans KR Light"/>
              </a:rPr>
              <a:t>Elissa S. Epel, Alexandra D. Crosswell, Stefanie E. Mayer, Aric A. Prather, George M. Slavich, Eli Puterman, Wendy Berry Mendes</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900"/>
              <a:buFont typeface="Arial"/>
              <a:buNone/>
            </a:pPr>
            <a:r>
              <a:rPr b="0" i="0" lang="ko" sz="900" u="none" cap="none" strike="noStrike">
                <a:solidFill>
                  <a:srgbClr val="000000"/>
                </a:solidFill>
                <a:latin typeface="IBM Plex Sans KR Light"/>
                <a:ea typeface="IBM Plex Sans KR Light"/>
                <a:cs typeface="IBM Plex Sans KR Light"/>
                <a:sym typeface="IBM Plex Sans KR Light"/>
              </a:rPr>
              <a:t>https://doi.org/10.1016/j.yfrne.2018.03.001.</a:t>
            </a:r>
            <a:endParaRPr/>
          </a:p>
        </p:txBody>
      </p:sp>
      <p:cxnSp>
        <p:nvCxnSpPr>
          <p:cNvPr id="95" name="Google Shape;95;p4"/>
          <p:cNvCxnSpPr/>
          <p:nvPr/>
        </p:nvCxnSpPr>
        <p:spPr>
          <a:xfrm>
            <a:off x="3004050" y="1843619"/>
            <a:ext cx="0" cy="2628900"/>
          </a:xfrm>
          <a:prstGeom prst="straightConnector1">
            <a:avLst/>
          </a:prstGeom>
          <a:noFill/>
          <a:ln cap="flat" cmpd="sng" w="15875">
            <a:solidFill>
              <a:srgbClr val="F3F8FF"/>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5"/>
          <p:cNvSpPr/>
          <p:nvPr/>
        </p:nvSpPr>
        <p:spPr>
          <a:xfrm>
            <a:off x="6682740" y="2324531"/>
            <a:ext cx="1841246" cy="211826"/>
          </a:xfrm>
          <a:prstGeom prst="roundRect">
            <a:avLst>
              <a:gd fmla="val 16667" name="adj"/>
            </a:avLst>
          </a:prstGeom>
          <a:solidFill>
            <a:srgbClr val="FFC000">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5"/>
          <p:cNvSpPr/>
          <p:nvPr/>
        </p:nvSpPr>
        <p:spPr>
          <a:xfrm>
            <a:off x="3158637" y="2567276"/>
            <a:ext cx="1299063" cy="211826"/>
          </a:xfrm>
          <a:prstGeom prst="roundRect">
            <a:avLst>
              <a:gd fmla="val 16667" name="adj"/>
            </a:avLst>
          </a:prstGeom>
          <a:solidFill>
            <a:srgbClr val="FFC000">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 name="Google Shape;102;p5"/>
          <p:cNvSpPr/>
          <p:nvPr/>
        </p:nvSpPr>
        <p:spPr>
          <a:xfrm>
            <a:off x="3410097" y="2087216"/>
            <a:ext cx="2213463" cy="211826"/>
          </a:xfrm>
          <a:prstGeom prst="roundRect">
            <a:avLst>
              <a:gd fmla="val 16667" name="adj"/>
            </a:avLst>
          </a:prstGeom>
          <a:solidFill>
            <a:srgbClr val="FFC000">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 name="Google Shape;103;p5"/>
          <p:cNvSpPr txBox="1"/>
          <p:nvPr/>
        </p:nvSpPr>
        <p:spPr>
          <a:xfrm>
            <a:off x="3102746" y="7060089"/>
            <a:ext cx="5683984" cy="1271114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concerns the explanation of the occurrence of the type of stress responses that can cause disease,</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namely prolonged or chronic stress-related physiological activity. This is—in our opinion—the basic</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problem of the science of stress and disease. Conventional stress theory has been unable to fully</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explain this critical mediator of the stress-disease relationship, largely because these theories have</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remained focused on stressors, that is, actual threats in the environment. However, stressors are not</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necessary for the stress response to be released: a lack of information about safety is sufficient. With no</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such information, generalized unsafety is assumed by the brain, and the default stress response is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disinhibited. The question should not be “what causes prolonged activity?” but “what stops it”.</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Accounting for the role of safety and the default quality of the stress response requires a considerable</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modification and reformulation of the conventional stress theory. The newly proposed theory, GUTS,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can explain the presence of prolonged stress-related physiological activity in a range of situations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without stressors.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A second important consequence of the notion of the stress response being a default response is that it is largely unconscious, because of its phylogenetic age, its pervasiveness across the animal</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kingdom, its often continuous nature, and the fact that ontogenetically it is largely determined during prenatal and early life stages to which we have no conscious access.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Finally, a third consequence consists of the astonishing array of situations or conditions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(called domains in GUTS terminology) in which prolonged stress response occur without any</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stressors, assumedly because these domains are compromised in terms of unsafety. By focusing on</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stressors stress science seems to have missed a lot. For example, loneliness, prenatal maternal stress,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post-natal adversity, and chronic anxiety (including anxiety disorders) are associated with prolonged</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physiological activity and are now being recognized as belonging to the strongest psychological</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predictors of organic disease [ 19 –37 ]. Purportedly, the reason that these domains were largely missed</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by stress science is that they cannot easily be understood in terms of stressors or at least no concurrent</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stressors. Interestingly, some theorists even oppose including anxiety as a stress phenomenon, as being</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too “global” [38], while in neuroscience, stress and anxiety are commonly treated as the same subject,</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because of their shared neurobiology (e.g., [5–9,14,39])</a:t>
            </a:r>
            <a:endParaRPr b="0" i="0" sz="1600" u="none" cap="none" strike="noStrike">
              <a:solidFill>
                <a:srgbClr val="000000"/>
              </a:solidFill>
              <a:latin typeface="IBM Plex Sans KR"/>
              <a:ea typeface="IBM Plex Sans KR"/>
              <a:cs typeface="IBM Plex Sans KR"/>
              <a:sym typeface="IBM Plex Sans KR"/>
            </a:endParaRPr>
          </a:p>
        </p:txBody>
      </p:sp>
      <p:sp>
        <p:nvSpPr>
          <p:cNvPr id="104" name="Google Shape;104;p5"/>
          <p:cNvSpPr txBox="1"/>
          <p:nvPr/>
        </p:nvSpPr>
        <p:spPr>
          <a:xfrm>
            <a:off x="3103525" y="-1449575"/>
            <a:ext cx="5812529" cy="658638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There are inherent limitations to using self-report measures. </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First, consciously perceived and self-reported ratings of distress and stress using standard scales explain a limited amount of variance in physiological stress reactivity and biological outcomes. This poses a problem given that the mechanistic pathway linking psychological stress to worse health is hypothesized to be through dysregulated stress reactivity profiles. The lack of association between self-reported ratings of stress and physiological indicators of stress arousal is likely due to many factors.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 First, events are not exclusively experienced through conscious perception as assumed in basic stress models. Emotional responses are constructed through iterative processes that incorporate the social world (this point is further described below).</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Second, subjective reports of being “stressed” are potentially limited</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by individuals’ unwillingness or inability to report their veridical stress state. Unwillingness might be due to not wanting to appear weak or fragile. Inability to report might be due to lack of conscious perception. Additionally, there is a relative comparison process where one’s subjective understanding of “stress” is calibrated relative to other adverse aspects of their lives as well as to the lives of those in their community. Lastly, if an environment is physically dangerous, or basic resources are especially scarce, a subjective response to “how stressful is your life”might be met with less affirmation given that the lay understanding of stress does not necessarily capture physical danger or basic survival.</a:t>
            </a:r>
            <a:endParaRPr/>
          </a:p>
        </p:txBody>
      </p:sp>
      <p:sp>
        <p:nvSpPr>
          <p:cNvPr id="105" name="Google Shape;105;p5"/>
          <p:cNvSpPr/>
          <p:nvPr/>
        </p:nvSpPr>
        <p:spPr>
          <a:xfrm rot="10800000">
            <a:off x="3102736" y="3846303"/>
            <a:ext cx="5892896" cy="1297196"/>
          </a:xfrm>
          <a:prstGeom prst="rect">
            <a:avLst/>
          </a:prstGeom>
          <a:gradFill>
            <a:gsLst>
              <a:gs pos="0">
                <a:srgbClr val="FFFFFF"/>
              </a:gs>
              <a:gs pos="43000">
                <a:srgbClr val="FFFFFF"/>
              </a:gs>
              <a:gs pos="78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06" name="Google Shape;106;p5"/>
          <p:cNvSpPr/>
          <p:nvPr/>
        </p:nvSpPr>
        <p:spPr>
          <a:xfrm>
            <a:off x="3151591" y="4460"/>
            <a:ext cx="5762384" cy="2628900"/>
          </a:xfrm>
          <a:prstGeom prst="rect">
            <a:avLst/>
          </a:prstGeom>
          <a:gradFill>
            <a:gsLst>
              <a:gs pos="0">
                <a:srgbClr val="FFFFFF"/>
              </a:gs>
              <a:gs pos="58000">
                <a:srgbClr val="FFFFFF"/>
              </a:gs>
              <a:gs pos="80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5"/>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3533">
                <a:latin typeface="DM Serif Display"/>
                <a:ea typeface="DM Serif Display"/>
                <a:cs typeface="DM Serif Display"/>
                <a:sym typeface="DM Serif Display"/>
              </a:rPr>
              <a:t>Are you stressed?</a:t>
            </a:r>
            <a:endParaRPr b="1" sz="5000">
              <a:latin typeface="Gowun Batang"/>
              <a:ea typeface="Gowun Batang"/>
              <a:cs typeface="Gowun Batang"/>
              <a:sym typeface="Gowun Batang"/>
            </a:endParaRPr>
          </a:p>
        </p:txBody>
      </p:sp>
      <p:sp>
        <p:nvSpPr>
          <p:cNvPr id="108" name="Google Shape;108;p5"/>
          <p:cNvSpPr/>
          <p:nvPr/>
        </p:nvSpPr>
        <p:spPr>
          <a:xfrm>
            <a:off x="148350" y="1280160"/>
            <a:ext cx="8847300" cy="3429239"/>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Abstract</a:t>
            </a:r>
            <a:endParaRPr b="1" sz="5000">
              <a:solidFill>
                <a:srgbClr val="868686"/>
              </a:solidFill>
              <a:latin typeface="DM Serif Display"/>
              <a:ea typeface="DM Serif Display"/>
              <a:cs typeface="DM Serif Display"/>
              <a:sym typeface="DM Serif Display"/>
            </a:endParaRPr>
          </a:p>
        </p:txBody>
      </p:sp>
      <p:sp>
        <p:nvSpPr>
          <p:cNvPr id="110" name="Google Shape;110;p5"/>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11" name="Google Shape;111;p5"/>
          <p:cNvSpPr txBox="1"/>
          <p:nvPr/>
        </p:nvSpPr>
        <p:spPr>
          <a:xfrm>
            <a:off x="148349" y="4709400"/>
            <a:ext cx="8847291" cy="4616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ko" sz="900" u="none" cap="none" strike="noStrike">
                <a:solidFill>
                  <a:schemeClr val="dk1"/>
                </a:solidFill>
                <a:latin typeface="IBM Plex Sans KR"/>
                <a:ea typeface="IBM Plex Sans KR"/>
                <a:cs typeface="IBM Plex Sans KR"/>
                <a:sym typeface="IBM Plex Sans KR"/>
              </a:rPr>
              <a:t>Epel, Elissa S., et al. “More than a Feeling: A Unified View of Stress Measurement for Population Science.” Frontiers in Neuroendocrinology, vol. 49, Apr. 2018, pp. 146–69. PubMed Central, https://doi.org/10.1016/j.yfrne.2018.03.001.</a:t>
            </a:r>
            <a:endParaRPr b="0" i="0" sz="1600" u="none" cap="none" strike="noStrike">
              <a:solidFill>
                <a:schemeClr val="dk2"/>
              </a:solidFill>
              <a:latin typeface="IBM Plex Sans KR"/>
              <a:ea typeface="IBM Plex Sans KR"/>
              <a:cs typeface="IBM Plex Sans KR"/>
              <a:sym typeface="IBM Plex Sans KR"/>
            </a:endParaRPr>
          </a:p>
        </p:txBody>
      </p:sp>
      <p:sp>
        <p:nvSpPr>
          <p:cNvPr id="112" name="Google Shape;112;p5"/>
          <p:cNvSpPr txBox="1"/>
          <p:nvPr/>
        </p:nvSpPr>
        <p:spPr>
          <a:xfrm>
            <a:off x="240270" y="1517894"/>
            <a:ext cx="2708669" cy="312390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000000"/>
                </a:solidFill>
                <a:latin typeface="IBM Plex Sans KR"/>
                <a:ea typeface="IBM Plex Sans KR"/>
                <a:cs typeface="IBM Plex Sans KR"/>
                <a:sym typeface="IBM Plex Sans KR"/>
              </a:rPr>
              <a:t>More than a feeling: A unified view of stress measurement for</a:t>
            </a:r>
            <a:endParaRPr b="1" i="0" sz="18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000000"/>
                </a:solidFill>
                <a:latin typeface="IBM Plex Sans KR"/>
                <a:ea typeface="IBM Plex Sans KR"/>
                <a:cs typeface="IBM Plex Sans KR"/>
                <a:sym typeface="IBM Plex Sans KR"/>
              </a:rPr>
              <a:t>population science</a:t>
            </a:r>
            <a:endParaRPr b="1" i="0" sz="18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IBM Plex Sans KR Light"/>
                <a:ea typeface="IBM Plex Sans KR Light"/>
                <a:cs typeface="IBM Plex Sans KR Light"/>
                <a:sym typeface="IBM Plex Sans KR Light"/>
              </a:rPr>
              <a:t>Elissa S. Epel, Alexandra D. Crosswell, Stefanie E. Mayer, Aric A. Prather, George M. Slavich, Eli Puterman, Wendy Berry Mendes</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900"/>
              <a:buFont typeface="Arial"/>
              <a:buNone/>
            </a:pPr>
            <a:r>
              <a:rPr b="0" i="0" lang="ko" sz="900" u="none" cap="none" strike="noStrike">
                <a:solidFill>
                  <a:srgbClr val="000000"/>
                </a:solidFill>
                <a:latin typeface="IBM Plex Sans KR Light"/>
                <a:ea typeface="IBM Plex Sans KR Light"/>
                <a:cs typeface="IBM Plex Sans KR Light"/>
                <a:sym typeface="IBM Plex Sans KR Light"/>
              </a:rPr>
              <a:t>https://doi.org/10.1016/j.yfrne.2018.03.001.</a:t>
            </a:r>
            <a:endParaRPr/>
          </a:p>
        </p:txBody>
      </p:sp>
      <p:cxnSp>
        <p:nvCxnSpPr>
          <p:cNvPr id="113" name="Google Shape;113;p5"/>
          <p:cNvCxnSpPr/>
          <p:nvPr/>
        </p:nvCxnSpPr>
        <p:spPr>
          <a:xfrm>
            <a:off x="3004050" y="1843619"/>
            <a:ext cx="0" cy="2628900"/>
          </a:xfrm>
          <a:prstGeom prst="straightConnector1">
            <a:avLst/>
          </a:prstGeom>
          <a:noFill/>
          <a:ln cap="flat" cmpd="sng" w="15875">
            <a:solidFill>
              <a:srgbClr val="F3F8FF"/>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6"/>
          <p:cNvSpPr/>
          <p:nvPr/>
        </p:nvSpPr>
        <p:spPr>
          <a:xfrm>
            <a:off x="6512481" y="2238694"/>
            <a:ext cx="2080085" cy="211826"/>
          </a:xfrm>
          <a:prstGeom prst="roundRect">
            <a:avLst>
              <a:gd fmla="val 16667" name="adj"/>
            </a:avLst>
          </a:prstGeom>
          <a:solidFill>
            <a:srgbClr val="FFC000">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9" name="Google Shape;119;p6"/>
          <p:cNvSpPr/>
          <p:nvPr/>
        </p:nvSpPr>
        <p:spPr>
          <a:xfrm>
            <a:off x="3151589" y="2501193"/>
            <a:ext cx="5539673" cy="211826"/>
          </a:xfrm>
          <a:prstGeom prst="roundRect">
            <a:avLst>
              <a:gd fmla="val 16667" name="adj"/>
            </a:avLst>
          </a:prstGeom>
          <a:solidFill>
            <a:srgbClr val="FFC000">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0" name="Google Shape;120;p6"/>
          <p:cNvSpPr/>
          <p:nvPr/>
        </p:nvSpPr>
        <p:spPr>
          <a:xfrm>
            <a:off x="3151589" y="2744497"/>
            <a:ext cx="3130548" cy="211826"/>
          </a:xfrm>
          <a:prstGeom prst="roundRect">
            <a:avLst>
              <a:gd fmla="val 16667" name="adj"/>
            </a:avLst>
          </a:prstGeom>
          <a:solidFill>
            <a:srgbClr val="FFC000">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6"/>
          <p:cNvSpPr txBox="1"/>
          <p:nvPr/>
        </p:nvSpPr>
        <p:spPr>
          <a:xfrm>
            <a:off x="3102746" y="-3722211"/>
            <a:ext cx="5683984" cy="1271114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concerns the explanation of the occurrence of the type of stress responses that can cause disease,</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namely prolonged or chronic stress-related physiological activity. This is—in our opinion—the basic</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problem of the science of stress and disease. Conventional stress theory has been unable to fully</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explain this critical mediator of the stress-disease relationship, largely because these theories have</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remained focused on stressors, that is, actual threats in the environment. However, stressors are not</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necessary for the stress response to be released: a lack of information about safety is sufficient. With no</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such information, generalized unsafety is assumed by the brain, and the default stress response is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disinhibited. The question should not be “what causes prolonged activity?” but “what stops it”.</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Accounting for the role of safety and the default quality of the stress response requires a considerable</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modification and reformulation of the conventional stress theory. The newly proposed theory, GUTS,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can explain the presence of prolonged stress-related physiological activity in a range of situations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without stressors.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A second important consequence of the notion of the stress response being a default response is that it is largely unconscious, because of its phylogenetic age, its pervasiveness across the animal</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kingdom, its often continuous nature, and the fact that ontogenetically it is largely determined during prenatal and early life stages to which we have no conscious access.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Finally, a third consequence consists of the astonishing array of situations or conditions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(called domains in GUTS terminology) in which prolonged stress response occur without any</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stressors, assumedly because these domains are compromised in terms of unsafety. By focusing on</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stressors stress science seems to have missed a lot. For example, loneliness, prenatal maternal stress,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post-natal adversity, and chronic anxiety (including anxiety disorders) are associated with prolonged</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physiological activity and are now being recognized as belonging to the strongest psychological</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predictors of organic disease [ 19 –37 ]. Purportedly, the reason that these domains were largely missed</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by stress science is that they cannot easily be understood in terms of stressors or at least no concurrent</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stressors. Interestingly, some theorists even oppose including anxiety as a stress phenomenon, as being</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too “global” [38], while in neuroscience, stress and anxiety are commonly treated as the same subject,</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because of their shared neurobiology (e.g., [5–9,14,39])</a:t>
            </a:r>
            <a:endParaRPr b="0" i="0" sz="1600" u="none" cap="none" strike="noStrike">
              <a:solidFill>
                <a:srgbClr val="000000"/>
              </a:solidFill>
              <a:latin typeface="IBM Plex Sans KR"/>
              <a:ea typeface="IBM Plex Sans KR"/>
              <a:cs typeface="IBM Plex Sans KR"/>
              <a:sym typeface="IBM Plex Sans KR"/>
            </a:endParaRPr>
          </a:p>
        </p:txBody>
      </p:sp>
      <p:sp>
        <p:nvSpPr>
          <p:cNvPr id="122" name="Google Shape;122;p6"/>
          <p:cNvSpPr txBox="1"/>
          <p:nvPr/>
        </p:nvSpPr>
        <p:spPr>
          <a:xfrm>
            <a:off x="3103525" y="-9774641"/>
            <a:ext cx="5812529" cy="658638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There are inherent limitations to using self-report measures. </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First, consciously perceived and self-reported ratings of distress and stress using standard scales explain a limited amount of variance in physiological stress reactivity and biological outcomes. This poses a problem given that the mechanistic pathway linking psychological stress to worse health is hypothesized to be through dysregulated stress reactivity profiles. The lack of association between self-reported ratings of stress and physiological indicators of stress arousal is likely due to many factors.</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 First, events are not exclusively experienced through conscious perception as assumed in basic stress models. Emotional responses are constructed through iterative processes that incorporate the social world (this point is further described below).</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Second, subjective reports of being “stressed” are potentially limited</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Times New Roman"/>
                <a:ea typeface="Times New Roman"/>
                <a:cs typeface="Times New Roman"/>
                <a:sym typeface="Times New Roman"/>
              </a:rPr>
              <a:t>by individuals’ unwillingness or inability to report their veridical stress state. Unwillingness might be due to not wanting to appear weak or fragile. Inability to report might be due to lack of conscious perception. Additionally, there is a relative comparison process where one’s subjective understanding of “stress” is calibrated relative to other adverse aspects of their lives as well as to the lives of those in their community. Lastly, if an environment is physically dangerous, or basic resources are especially scarce, a subjective response to “how stressful is your life”might be met with less affirmation given that the lay understanding of stress does not necessarily capture physical danger or basic survival.</a:t>
            </a:r>
            <a:endParaRPr/>
          </a:p>
        </p:txBody>
      </p:sp>
      <p:sp>
        <p:nvSpPr>
          <p:cNvPr id="123" name="Google Shape;123;p6"/>
          <p:cNvSpPr/>
          <p:nvPr/>
        </p:nvSpPr>
        <p:spPr>
          <a:xfrm rot="10800000">
            <a:off x="3102736" y="3846303"/>
            <a:ext cx="5892896" cy="1297196"/>
          </a:xfrm>
          <a:prstGeom prst="rect">
            <a:avLst/>
          </a:prstGeom>
          <a:gradFill>
            <a:gsLst>
              <a:gs pos="0">
                <a:srgbClr val="FFFFFF"/>
              </a:gs>
              <a:gs pos="43000">
                <a:srgbClr val="FFFFFF"/>
              </a:gs>
              <a:gs pos="78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24" name="Google Shape;124;p6"/>
          <p:cNvSpPr/>
          <p:nvPr/>
        </p:nvSpPr>
        <p:spPr>
          <a:xfrm>
            <a:off x="3151591" y="4460"/>
            <a:ext cx="5762384" cy="2628900"/>
          </a:xfrm>
          <a:prstGeom prst="rect">
            <a:avLst/>
          </a:prstGeom>
          <a:gradFill>
            <a:gsLst>
              <a:gs pos="0">
                <a:srgbClr val="FFFFFF"/>
              </a:gs>
              <a:gs pos="58000">
                <a:srgbClr val="FFFFFF"/>
              </a:gs>
              <a:gs pos="80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5" name="Google Shape;125;p6"/>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3533">
                <a:latin typeface="DM Serif Display"/>
                <a:ea typeface="DM Serif Display"/>
                <a:cs typeface="DM Serif Display"/>
                <a:sym typeface="DM Serif Display"/>
              </a:rPr>
              <a:t>Are you stressed?</a:t>
            </a:r>
            <a:endParaRPr b="1" sz="5000">
              <a:latin typeface="Gowun Batang"/>
              <a:ea typeface="Gowun Batang"/>
              <a:cs typeface="Gowun Batang"/>
              <a:sym typeface="Gowun Batang"/>
            </a:endParaRPr>
          </a:p>
        </p:txBody>
      </p:sp>
      <p:sp>
        <p:nvSpPr>
          <p:cNvPr id="126" name="Google Shape;126;p6"/>
          <p:cNvSpPr/>
          <p:nvPr/>
        </p:nvSpPr>
        <p:spPr>
          <a:xfrm>
            <a:off x="148350" y="1470574"/>
            <a:ext cx="8847300" cy="3238825"/>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6"/>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Abstract</a:t>
            </a:r>
            <a:endParaRPr b="1" sz="5000">
              <a:solidFill>
                <a:srgbClr val="868686"/>
              </a:solidFill>
              <a:latin typeface="DM Serif Display"/>
              <a:ea typeface="DM Serif Display"/>
              <a:cs typeface="DM Serif Display"/>
              <a:sym typeface="DM Serif Display"/>
            </a:endParaRPr>
          </a:p>
        </p:txBody>
      </p:sp>
      <p:sp>
        <p:nvSpPr>
          <p:cNvPr id="128" name="Google Shape;128;p6"/>
          <p:cNvSpPr txBox="1"/>
          <p:nvPr/>
        </p:nvSpPr>
        <p:spPr>
          <a:xfrm>
            <a:off x="148349" y="4709400"/>
            <a:ext cx="8847291" cy="4616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ko" sz="900" u="none" cap="none" strike="noStrike">
                <a:solidFill>
                  <a:schemeClr val="dk1"/>
                </a:solidFill>
                <a:latin typeface="IBM Plex Sans KR"/>
                <a:ea typeface="IBM Plex Sans KR"/>
                <a:cs typeface="IBM Plex Sans KR"/>
                <a:sym typeface="IBM Plex Sans KR"/>
              </a:rPr>
              <a:t>Epel, Elissa S., et al. “More than a Feeling: A Unified View of Stress Measurement for Population Science.” Frontiers in Neuroendocrinology, vol. 49, Apr. 2018, pp. 146–69. PubMed Central, https://doi.org/10.1016/j.yfrne.2018.03.001.</a:t>
            </a:r>
            <a:endParaRPr b="0" i="0" sz="1600" u="none" cap="none" strike="noStrike">
              <a:solidFill>
                <a:schemeClr val="dk2"/>
              </a:solidFill>
              <a:latin typeface="IBM Plex Sans KR"/>
              <a:ea typeface="IBM Plex Sans KR"/>
              <a:cs typeface="IBM Plex Sans KR"/>
              <a:sym typeface="IBM Plex Sans KR"/>
            </a:endParaRPr>
          </a:p>
        </p:txBody>
      </p:sp>
      <p:sp>
        <p:nvSpPr>
          <p:cNvPr id="129" name="Google Shape;129;p6"/>
          <p:cNvSpPr txBox="1"/>
          <p:nvPr/>
        </p:nvSpPr>
        <p:spPr>
          <a:xfrm>
            <a:off x="240270" y="1517894"/>
            <a:ext cx="2708669" cy="300079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000000"/>
                </a:solidFill>
                <a:latin typeface="IBM Plex Sans KR"/>
                <a:ea typeface="IBM Plex Sans KR"/>
                <a:cs typeface="IBM Plex Sans KR"/>
                <a:sym typeface="IBM Plex Sans KR"/>
              </a:rPr>
              <a:t>Generalized Unsafety Theory of Stress: Unsafe Environments and Conditions, and the Default Stress Response</a:t>
            </a:r>
            <a:endParaRPr/>
          </a:p>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IBM Plex Sans KR Light"/>
                <a:ea typeface="IBM Plex Sans KR Light"/>
                <a:cs typeface="IBM Plex Sans KR Light"/>
                <a:sym typeface="IBM Plex Sans KR Light"/>
              </a:rPr>
              <a:t>Brosschot JF, Verkuil B, Thayer JF.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BM Plex Sans KR Light"/>
              <a:ea typeface="IBM Plex Sans KR Light"/>
              <a:cs typeface="IBM Plex Sans KR Light"/>
              <a:sym typeface="IBM Plex Sans KR Light"/>
            </a:endParaRPr>
          </a:p>
          <a:p>
            <a:pPr indent="0" lvl="0" marL="0" marR="0" rtl="0" algn="l">
              <a:lnSpc>
                <a:spcPct val="100000"/>
              </a:lnSpc>
              <a:spcBef>
                <a:spcPts val="0"/>
              </a:spcBef>
              <a:spcAft>
                <a:spcPts val="0"/>
              </a:spcAft>
              <a:buClr>
                <a:srgbClr val="000000"/>
              </a:buClr>
              <a:buSzPts val="900"/>
              <a:buFont typeface="Arial"/>
              <a:buNone/>
            </a:pPr>
            <a:r>
              <a:rPr b="0" i="0" lang="ko" sz="900" u="none" cap="none" strike="noStrike">
                <a:solidFill>
                  <a:srgbClr val="000000"/>
                </a:solidFill>
                <a:latin typeface="IBM Plex Sans KR Light"/>
                <a:ea typeface="IBM Plex Sans KR Light"/>
                <a:cs typeface="IBM Plex Sans KR Light"/>
                <a:sym typeface="IBM Plex Sans KR Light"/>
              </a:rPr>
              <a:t>https://doi.org/10.3390/ijerph15030464 </a:t>
            </a:r>
            <a:endParaRPr/>
          </a:p>
        </p:txBody>
      </p:sp>
      <p:cxnSp>
        <p:nvCxnSpPr>
          <p:cNvPr id="130" name="Google Shape;130;p6"/>
          <p:cNvCxnSpPr/>
          <p:nvPr/>
        </p:nvCxnSpPr>
        <p:spPr>
          <a:xfrm>
            <a:off x="3004050" y="1843619"/>
            <a:ext cx="0" cy="2628900"/>
          </a:xfrm>
          <a:prstGeom prst="straightConnector1">
            <a:avLst/>
          </a:prstGeom>
          <a:noFill/>
          <a:ln cap="flat" cmpd="sng" w="15875">
            <a:solidFill>
              <a:srgbClr val="F3F8FF"/>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7"/>
          <p:cNvSpPr/>
          <p:nvPr/>
        </p:nvSpPr>
        <p:spPr>
          <a:xfrm rot="10800000">
            <a:off x="3102736" y="3846303"/>
            <a:ext cx="5892896" cy="1297196"/>
          </a:xfrm>
          <a:prstGeom prst="rect">
            <a:avLst/>
          </a:prstGeom>
          <a:gradFill>
            <a:gsLst>
              <a:gs pos="0">
                <a:srgbClr val="FFFFFF"/>
              </a:gs>
              <a:gs pos="43000">
                <a:srgbClr val="FFFFFF"/>
              </a:gs>
              <a:gs pos="78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36" name="Google Shape;136;p7"/>
          <p:cNvSpPr/>
          <p:nvPr/>
        </p:nvSpPr>
        <p:spPr>
          <a:xfrm>
            <a:off x="3151591" y="4460"/>
            <a:ext cx="5762384" cy="2628900"/>
          </a:xfrm>
          <a:prstGeom prst="rect">
            <a:avLst/>
          </a:prstGeom>
          <a:gradFill>
            <a:gsLst>
              <a:gs pos="0">
                <a:srgbClr val="FFFFFF"/>
              </a:gs>
              <a:gs pos="58000">
                <a:srgbClr val="FFFFFF"/>
              </a:gs>
              <a:gs pos="80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7"/>
          <p:cNvSpPr/>
          <p:nvPr/>
        </p:nvSpPr>
        <p:spPr>
          <a:xfrm>
            <a:off x="148350" y="1222575"/>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25000"/>
              </a:lnSpc>
              <a:spcBef>
                <a:spcPts val="0"/>
              </a:spcBef>
              <a:spcAft>
                <a:spcPts val="0"/>
              </a:spcAft>
              <a:buClr>
                <a:srgbClr val="000000"/>
              </a:buClr>
              <a:buSzPts val="1100"/>
              <a:buFont typeface="Arial"/>
              <a:buNone/>
            </a:pPr>
            <a:r>
              <a:t/>
            </a:r>
            <a:endParaRPr b="0" i="0" sz="1100" u="none" cap="none" strike="noStrike">
              <a:solidFill>
                <a:srgbClr val="008000"/>
              </a:solidFill>
              <a:latin typeface="JetBrains Mono Medium"/>
              <a:ea typeface="JetBrains Mono Medium"/>
              <a:cs typeface="JetBrains Mono Medium"/>
              <a:sym typeface="JetBrains Mono Medium"/>
            </a:endParaRPr>
          </a:p>
        </p:txBody>
      </p:sp>
      <p:pic>
        <p:nvPicPr>
          <p:cNvPr id="138" name="Google Shape;138;p7"/>
          <p:cNvPicPr preferRelativeResize="0"/>
          <p:nvPr/>
        </p:nvPicPr>
        <p:blipFill rotWithShape="1">
          <a:blip r:embed="rId3">
            <a:alphaModFix/>
          </a:blip>
          <a:srcRect b="0" l="0" r="0" t="0"/>
          <a:stretch/>
        </p:blipFill>
        <p:spPr>
          <a:xfrm>
            <a:off x="223026" y="3387240"/>
            <a:ext cx="6770368" cy="1420822"/>
          </a:xfrm>
          <a:prstGeom prst="rect">
            <a:avLst/>
          </a:prstGeom>
          <a:noFill/>
          <a:ln>
            <a:noFill/>
          </a:ln>
        </p:spPr>
      </p:pic>
      <p:pic>
        <p:nvPicPr>
          <p:cNvPr id="139" name="Google Shape;139;p7"/>
          <p:cNvPicPr preferRelativeResize="0"/>
          <p:nvPr/>
        </p:nvPicPr>
        <p:blipFill rotWithShape="1">
          <a:blip r:embed="rId4">
            <a:alphaModFix/>
          </a:blip>
          <a:srcRect b="0" l="0" r="0" t="0"/>
          <a:stretch/>
        </p:blipFill>
        <p:spPr>
          <a:xfrm>
            <a:off x="223026" y="1880143"/>
            <a:ext cx="6721560" cy="1412876"/>
          </a:xfrm>
          <a:prstGeom prst="rect">
            <a:avLst/>
          </a:prstGeom>
          <a:noFill/>
          <a:ln>
            <a:noFill/>
          </a:ln>
        </p:spPr>
      </p:pic>
      <p:grpSp>
        <p:nvGrpSpPr>
          <p:cNvPr id="140" name="Google Shape;140;p7"/>
          <p:cNvGrpSpPr/>
          <p:nvPr/>
        </p:nvGrpSpPr>
        <p:grpSpPr>
          <a:xfrm>
            <a:off x="298448" y="1402351"/>
            <a:ext cx="385050" cy="370005"/>
            <a:chOff x="298448" y="1402351"/>
            <a:chExt cx="385050" cy="370005"/>
          </a:xfrm>
        </p:grpSpPr>
        <p:sp>
          <p:nvSpPr>
            <p:cNvPr id="141" name="Google Shape;141;p7"/>
            <p:cNvSpPr/>
            <p:nvPr/>
          </p:nvSpPr>
          <p:spPr>
            <a:xfrm>
              <a:off x="298448" y="1402351"/>
              <a:ext cx="385050" cy="370005"/>
            </a:xfrm>
            <a:prstGeom prst="roundRect">
              <a:avLst>
                <a:gd fmla="val 26793" name="adj"/>
              </a:avLst>
            </a:prstGeom>
            <a:solidFill>
              <a:srgbClr val="3BC6FF"/>
            </a:solidFill>
            <a:ln cap="flat" cmpd="sng" w="19050">
              <a:solidFill>
                <a:srgbClr val="3BC6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25000"/>
                </a:lnSpc>
                <a:spcBef>
                  <a:spcPts val="0"/>
                </a:spcBef>
                <a:spcAft>
                  <a:spcPts val="0"/>
                </a:spcAft>
                <a:buClr>
                  <a:srgbClr val="000000"/>
                </a:buClr>
                <a:buSzPts val="1100"/>
                <a:buFont typeface="Arial"/>
                <a:buNone/>
              </a:pPr>
              <a:r>
                <a:t/>
              </a:r>
              <a:endParaRPr b="0" i="0" sz="1100" u="none" cap="none" strike="noStrike">
                <a:solidFill>
                  <a:srgbClr val="008000"/>
                </a:solidFill>
                <a:latin typeface="JetBrains Mono Medium"/>
                <a:ea typeface="JetBrains Mono Medium"/>
                <a:cs typeface="JetBrains Mono Medium"/>
                <a:sym typeface="JetBrains Mono Medium"/>
              </a:endParaRPr>
            </a:p>
          </p:txBody>
        </p:sp>
        <p:pic>
          <p:nvPicPr>
            <p:cNvPr descr="그래픽, 상징, 스크린샷, 일렉트릭 블루이(가) 표시된 사진&#10;&#10;자동 생성된 설명" id="142" name="Google Shape;142;p7"/>
            <p:cNvPicPr preferRelativeResize="0"/>
            <p:nvPr/>
          </p:nvPicPr>
          <p:blipFill rotWithShape="1">
            <a:blip r:embed="rId5">
              <a:alphaModFix/>
            </a:blip>
            <a:srcRect b="0" l="0" r="0" t="0"/>
            <a:stretch/>
          </p:blipFill>
          <p:spPr>
            <a:xfrm>
              <a:off x="367922" y="1475219"/>
              <a:ext cx="246101" cy="246101"/>
            </a:xfrm>
            <a:prstGeom prst="rect">
              <a:avLst/>
            </a:prstGeom>
            <a:noFill/>
            <a:ln>
              <a:noFill/>
            </a:ln>
          </p:spPr>
        </p:pic>
      </p:grpSp>
      <p:grpSp>
        <p:nvGrpSpPr>
          <p:cNvPr id="143" name="Google Shape;143;p7"/>
          <p:cNvGrpSpPr/>
          <p:nvPr/>
        </p:nvGrpSpPr>
        <p:grpSpPr>
          <a:xfrm>
            <a:off x="808988" y="1402351"/>
            <a:ext cx="8036564" cy="370005"/>
            <a:chOff x="808988" y="1402351"/>
            <a:chExt cx="8036564" cy="370005"/>
          </a:xfrm>
        </p:grpSpPr>
        <p:sp>
          <p:nvSpPr>
            <p:cNvPr id="144" name="Google Shape;144;p7"/>
            <p:cNvSpPr/>
            <p:nvPr/>
          </p:nvSpPr>
          <p:spPr>
            <a:xfrm>
              <a:off x="808988" y="1402351"/>
              <a:ext cx="8036564" cy="370005"/>
            </a:xfrm>
            <a:prstGeom prst="roundRect">
              <a:avLst>
                <a:gd fmla="val 41380" name="adj"/>
              </a:avLst>
            </a:prstGeom>
            <a:noFill/>
            <a:ln cap="flat" cmpd="sng" w="19050">
              <a:solidFill>
                <a:srgbClr val="3BC6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25000"/>
                </a:lnSpc>
                <a:spcBef>
                  <a:spcPts val="0"/>
                </a:spcBef>
                <a:spcAft>
                  <a:spcPts val="0"/>
                </a:spcAft>
                <a:buClr>
                  <a:srgbClr val="000000"/>
                </a:buClr>
                <a:buSzPts val="1100"/>
                <a:buFont typeface="Arial"/>
                <a:buNone/>
              </a:pPr>
              <a:r>
                <a:t/>
              </a:r>
              <a:endParaRPr b="0" i="0" sz="1100" u="none" cap="none" strike="noStrike">
                <a:solidFill>
                  <a:srgbClr val="008000"/>
                </a:solidFill>
                <a:latin typeface="JetBrains Mono Medium"/>
                <a:ea typeface="JetBrains Mono Medium"/>
                <a:cs typeface="JetBrains Mono Medium"/>
                <a:sym typeface="JetBrains Mono Medium"/>
              </a:endParaRPr>
            </a:p>
          </p:txBody>
        </p:sp>
        <p:sp>
          <p:nvSpPr>
            <p:cNvPr id="145" name="Google Shape;145;p7"/>
            <p:cNvSpPr txBox="1"/>
            <p:nvPr/>
          </p:nvSpPr>
          <p:spPr>
            <a:xfrm>
              <a:off x="833596" y="1433464"/>
              <a:ext cx="214193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B0F0"/>
                  </a:solidFill>
                  <a:latin typeface="Arial"/>
                  <a:ea typeface="Arial"/>
                  <a:cs typeface="Arial"/>
                  <a:sym typeface="Arial"/>
                </a:rPr>
                <a:t>https://</a:t>
              </a:r>
              <a:r>
                <a:rPr b="0" i="0" lang="ko" sz="1400" u="none" cap="none" strike="noStrike">
                  <a:solidFill>
                    <a:srgbClr val="000000"/>
                  </a:solidFill>
                  <a:latin typeface="Arial"/>
                  <a:ea typeface="Arial"/>
                  <a:cs typeface="Arial"/>
                  <a:sym typeface="Arial"/>
                </a:rPr>
                <a:t>www.kaggle.com</a:t>
              </a:r>
              <a:endParaRPr/>
            </a:p>
          </p:txBody>
        </p:sp>
      </p:grpSp>
      <p:sp>
        <p:nvSpPr>
          <p:cNvPr id="146" name="Google Shape;146;p7"/>
          <p:cNvSpPr txBox="1"/>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Arial"/>
              <a:buNone/>
            </a:pPr>
            <a:r>
              <a:rPr b="1" i="0" lang="ko" sz="3533" u="none" cap="none" strike="noStrike">
                <a:solidFill>
                  <a:schemeClr val="dk1"/>
                </a:solidFill>
                <a:latin typeface="DM Serif Display"/>
                <a:ea typeface="DM Serif Display"/>
                <a:cs typeface="DM Serif Display"/>
                <a:sym typeface="DM Serif Display"/>
              </a:rPr>
              <a:t>Datasets</a:t>
            </a:r>
            <a:endParaRPr b="1" i="0" sz="5000" u="none" cap="none" strike="noStrike">
              <a:solidFill>
                <a:schemeClr val="dk1"/>
              </a:solidFill>
              <a:latin typeface="Gowun Batang"/>
              <a:ea typeface="Gowun Batang"/>
              <a:cs typeface="Gowun Batang"/>
              <a:sym typeface="Gowun Batang"/>
            </a:endParaRPr>
          </a:p>
        </p:txBody>
      </p:sp>
      <p:sp>
        <p:nvSpPr>
          <p:cNvPr id="147" name="Google Shape;147;p7"/>
          <p:cNvSpPr txBox="1"/>
          <p:nvPr/>
        </p:nvSpPr>
        <p:spPr>
          <a:xfrm>
            <a:off x="3328800" y="240225"/>
            <a:ext cx="2486400" cy="474000"/>
          </a:xfrm>
          <a:prstGeom prst="rect">
            <a:avLst/>
          </a:prstGeom>
          <a:noFill/>
          <a:ln>
            <a:noFill/>
          </a:ln>
        </p:spPr>
        <p:txBody>
          <a:bodyPr anchorCtr="0" anchor="t" bIns="91425" lIns="91425" spcFirstLastPara="1" rIns="91425" wrap="square" tIns="91425">
            <a:normAutofit fontScale="90000" lnSpcReduction="10000"/>
          </a:bodyPr>
          <a:lstStyle/>
          <a:p>
            <a:pPr indent="0" lvl="0" marL="0" marR="0" rtl="0" algn="ctr">
              <a:lnSpc>
                <a:spcPct val="100000"/>
              </a:lnSpc>
              <a:spcBef>
                <a:spcPts val="0"/>
              </a:spcBef>
              <a:spcAft>
                <a:spcPts val="0"/>
              </a:spcAft>
              <a:buClr>
                <a:schemeClr val="dk1"/>
              </a:buClr>
              <a:buSzPct val="141414"/>
              <a:buFont typeface="Arial"/>
              <a:buNone/>
            </a:pPr>
            <a:r>
              <a:rPr b="1" i="0" lang="ko" sz="2200" u="none" cap="none" strike="noStrike">
                <a:solidFill>
                  <a:srgbClr val="868686"/>
                </a:solidFill>
                <a:latin typeface="DM Serif Display"/>
                <a:ea typeface="DM Serif Display"/>
                <a:cs typeface="DM Serif Display"/>
                <a:sym typeface="DM Serif Display"/>
              </a:rPr>
              <a:t>Abstract</a:t>
            </a:r>
            <a:endParaRPr b="1" i="0" sz="5000" u="none" cap="none" strike="noStrike">
              <a:solidFill>
                <a:srgbClr val="868686"/>
              </a:solidFill>
              <a:latin typeface="DM Serif Display"/>
              <a:ea typeface="DM Serif Display"/>
              <a:cs typeface="DM Serif Display"/>
              <a:sym typeface="DM Serif Display"/>
            </a:endParaRPr>
          </a:p>
        </p:txBody>
      </p:sp>
      <p:grpSp>
        <p:nvGrpSpPr>
          <p:cNvPr id="148" name="Google Shape;148;p7"/>
          <p:cNvGrpSpPr/>
          <p:nvPr/>
        </p:nvGrpSpPr>
        <p:grpSpPr>
          <a:xfrm>
            <a:off x="256734" y="5948697"/>
            <a:ext cx="2157180" cy="1208700"/>
            <a:chOff x="1327650" y="1285257"/>
            <a:chExt cx="2157180" cy="1208700"/>
          </a:xfrm>
        </p:grpSpPr>
        <p:sp>
          <p:nvSpPr>
            <p:cNvPr id="149" name="Google Shape;149;p7"/>
            <p:cNvSpPr txBox="1"/>
            <p:nvPr/>
          </p:nvSpPr>
          <p:spPr>
            <a:xfrm>
              <a:off x="1327650" y="1522257"/>
              <a:ext cx="2157180" cy="9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ko" sz="2000" u="none" cap="none" strike="noStrike">
                  <a:solidFill>
                    <a:schemeClr val="dk1"/>
                  </a:solidFill>
                  <a:latin typeface="DM Serif Display"/>
                  <a:ea typeface="DM Serif Display"/>
                  <a:cs typeface="DM Serif Display"/>
                  <a:sym typeface="DM Serif Display"/>
                </a:rPr>
                <a:t>Sleep Health and Lifestyle Dataset</a:t>
              </a:r>
              <a:endParaRPr/>
            </a:p>
          </p:txBody>
        </p:sp>
        <p:sp>
          <p:nvSpPr>
            <p:cNvPr id="150" name="Google Shape;150;p7"/>
            <p:cNvSpPr txBox="1"/>
            <p:nvPr/>
          </p:nvSpPr>
          <p:spPr>
            <a:xfrm>
              <a:off x="1327650" y="1285257"/>
              <a:ext cx="996488" cy="4740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dk1"/>
                </a:buClr>
                <a:buSzPct val="205128"/>
                <a:buFont typeface="Arial"/>
                <a:buNone/>
              </a:pPr>
              <a:r>
                <a:rPr b="1" i="0" lang="ko" sz="1400" u="none" cap="none" strike="noStrike">
                  <a:solidFill>
                    <a:srgbClr val="868686"/>
                  </a:solidFill>
                  <a:latin typeface="DM Serif Display"/>
                  <a:ea typeface="DM Serif Display"/>
                  <a:cs typeface="DM Serif Display"/>
                  <a:sym typeface="DM Serif Display"/>
                </a:rPr>
                <a:t>Method 1.</a:t>
              </a:r>
              <a:endParaRPr b="1" i="0" sz="3600" u="none" cap="none" strike="noStrike">
                <a:solidFill>
                  <a:srgbClr val="868686"/>
                </a:solidFill>
                <a:latin typeface="DM Serif Display"/>
                <a:ea typeface="DM Serif Display"/>
                <a:cs typeface="DM Serif Display"/>
                <a:sym typeface="DM Serif Display"/>
              </a:endParaRPr>
            </a:p>
          </p:txBody>
        </p:sp>
      </p:grpSp>
      <p:grpSp>
        <p:nvGrpSpPr>
          <p:cNvPr id="151" name="Google Shape;151;p7"/>
          <p:cNvGrpSpPr/>
          <p:nvPr/>
        </p:nvGrpSpPr>
        <p:grpSpPr>
          <a:xfrm>
            <a:off x="4608522" y="8926964"/>
            <a:ext cx="2197796" cy="1208700"/>
            <a:chOff x="1327650" y="1285257"/>
            <a:chExt cx="2197796" cy="1208700"/>
          </a:xfrm>
        </p:grpSpPr>
        <p:sp>
          <p:nvSpPr>
            <p:cNvPr id="152" name="Google Shape;152;p7"/>
            <p:cNvSpPr txBox="1"/>
            <p:nvPr/>
          </p:nvSpPr>
          <p:spPr>
            <a:xfrm>
              <a:off x="1327650" y="1522257"/>
              <a:ext cx="2197796" cy="9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ko" sz="2000" u="none" cap="none" strike="noStrike">
                  <a:solidFill>
                    <a:schemeClr val="dk1"/>
                  </a:solidFill>
                  <a:latin typeface="DM Serif Display"/>
                  <a:ea typeface="DM Serif Display"/>
                  <a:cs typeface="DM Serif Display"/>
                  <a:sym typeface="DM Serif Display"/>
                </a:rPr>
                <a:t>Exercise Recommendation </a:t>
              </a:r>
              <a:br>
                <a:rPr b="1" i="0" lang="ko" sz="2000" u="none" cap="none" strike="noStrike">
                  <a:solidFill>
                    <a:schemeClr val="dk1"/>
                  </a:solidFill>
                  <a:latin typeface="DM Serif Display"/>
                  <a:ea typeface="DM Serif Display"/>
                  <a:cs typeface="DM Serif Display"/>
                  <a:sym typeface="DM Serif Display"/>
                </a:rPr>
              </a:br>
              <a:r>
                <a:rPr b="1" i="0" lang="ko" sz="2000" u="none" cap="none" strike="noStrike">
                  <a:solidFill>
                    <a:schemeClr val="dk1"/>
                  </a:solidFill>
                  <a:latin typeface="DM Serif Display"/>
                  <a:ea typeface="DM Serif Display"/>
                  <a:cs typeface="DM Serif Display"/>
                  <a:sym typeface="DM Serif Display"/>
                </a:rPr>
                <a:t>Plan Dataset</a:t>
              </a:r>
              <a:endParaRPr/>
            </a:p>
          </p:txBody>
        </p:sp>
        <p:sp>
          <p:nvSpPr>
            <p:cNvPr id="153" name="Google Shape;153;p7"/>
            <p:cNvSpPr txBox="1"/>
            <p:nvPr/>
          </p:nvSpPr>
          <p:spPr>
            <a:xfrm>
              <a:off x="1327650" y="1285257"/>
              <a:ext cx="996488" cy="4740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dk1"/>
                </a:buClr>
                <a:buSzPct val="205128"/>
                <a:buFont typeface="Arial"/>
                <a:buNone/>
              </a:pPr>
              <a:r>
                <a:rPr b="1" i="0" lang="ko" sz="1400" u="none" cap="none" strike="noStrike">
                  <a:solidFill>
                    <a:srgbClr val="868686"/>
                  </a:solidFill>
                  <a:latin typeface="DM Serif Display"/>
                  <a:ea typeface="DM Serif Display"/>
                  <a:cs typeface="DM Serif Display"/>
                  <a:sym typeface="DM Serif Display"/>
                </a:rPr>
                <a:t>Method 2.</a:t>
              </a:r>
              <a:endParaRPr b="1" i="0" sz="3600" u="none" cap="none" strike="noStrike">
                <a:solidFill>
                  <a:srgbClr val="868686"/>
                </a:solidFill>
                <a:latin typeface="DM Serif Display"/>
                <a:ea typeface="DM Serif Display"/>
                <a:cs typeface="DM Serif Display"/>
                <a:sym typeface="DM Serif Display"/>
              </a:endParaRPr>
            </a:p>
          </p:txBody>
        </p:sp>
      </p:grpSp>
      <p:pic>
        <p:nvPicPr>
          <p:cNvPr id="154" name="Google Shape;154;p7"/>
          <p:cNvPicPr preferRelativeResize="0"/>
          <p:nvPr/>
        </p:nvPicPr>
        <p:blipFill rotWithShape="1">
          <a:blip r:embed="rId6">
            <a:alphaModFix/>
          </a:blip>
          <a:srcRect b="0" l="0" r="0" t="0"/>
          <a:stretch/>
        </p:blipFill>
        <p:spPr>
          <a:xfrm>
            <a:off x="2444929" y="6024909"/>
            <a:ext cx="1851750" cy="3346144"/>
          </a:xfrm>
          <a:prstGeom prst="rect">
            <a:avLst/>
          </a:prstGeom>
          <a:noFill/>
          <a:ln>
            <a:noFill/>
          </a:ln>
        </p:spPr>
      </p:pic>
      <p:pic>
        <p:nvPicPr>
          <p:cNvPr id="155" name="Google Shape;155;p7"/>
          <p:cNvPicPr preferRelativeResize="0"/>
          <p:nvPr/>
        </p:nvPicPr>
        <p:blipFill rotWithShape="1">
          <a:blip r:embed="rId7">
            <a:alphaModFix/>
          </a:blip>
          <a:srcRect b="0" l="3740" r="5751" t="13886"/>
          <a:stretch/>
        </p:blipFill>
        <p:spPr>
          <a:xfrm>
            <a:off x="6741325" y="9027189"/>
            <a:ext cx="1900119" cy="17998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311700" y="789851"/>
            <a:ext cx="5382518" cy="971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8058"/>
              <a:buNone/>
            </a:pPr>
            <a:r>
              <a:rPr b="1" lang="ko" sz="3533">
                <a:latin typeface="DM Serif Display"/>
                <a:ea typeface="DM Serif Display"/>
                <a:cs typeface="DM Serif Display"/>
                <a:sym typeface="DM Serif Display"/>
              </a:rPr>
              <a:t>Sleep Health and Lifestyle Dataset</a:t>
            </a:r>
            <a:endParaRPr/>
          </a:p>
        </p:txBody>
      </p:sp>
      <p:sp>
        <p:nvSpPr>
          <p:cNvPr id="161" name="Google Shape;161;p9"/>
          <p:cNvSpPr/>
          <p:nvPr/>
        </p:nvSpPr>
        <p:spPr>
          <a:xfrm>
            <a:off x="148350" y="325582"/>
            <a:ext cx="8847300" cy="4825693"/>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9"/>
          <p:cNvSpPr txBox="1"/>
          <p:nvPr>
            <p:ph type="title"/>
          </p:nvPr>
        </p:nvSpPr>
        <p:spPr>
          <a:xfrm>
            <a:off x="311700" y="552851"/>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Method 1.</a:t>
            </a:r>
            <a:endParaRPr b="1" sz="5000">
              <a:solidFill>
                <a:srgbClr val="868686"/>
              </a:solidFill>
              <a:latin typeface="DM Serif Display"/>
              <a:ea typeface="DM Serif Display"/>
              <a:cs typeface="DM Serif Display"/>
              <a:sym typeface="DM Serif Display"/>
            </a:endParaRPr>
          </a:p>
        </p:txBody>
      </p:sp>
      <p:sp>
        <p:nvSpPr>
          <p:cNvPr id="163" name="Google Shape;163;p9"/>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164" name="Google Shape;164;p9"/>
          <p:cNvPicPr preferRelativeResize="0"/>
          <p:nvPr/>
        </p:nvPicPr>
        <p:blipFill rotWithShape="1">
          <a:blip r:embed="rId3">
            <a:alphaModFix/>
          </a:blip>
          <a:srcRect b="0" l="0" r="0" t="0"/>
          <a:stretch/>
        </p:blipFill>
        <p:spPr>
          <a:xfrm>
            <a:off x="6603947" y="613335"/>
            <a:ext cx="2189045" cy="1148216"/>
          </a:xfrm>
          <a:prstGeom prst="rect">
            <a:avLst/>
          </a:prstGeom>
          <a:noFill/>
          <a:ln>
            <a:noFill/>
          </a:ln>
        </p:spPr>
      </p:pic>
      <p:sp>
        <p:nvSpPr>
          <p:cNvPr id="165" name="Google Shape;165;p9"/>
          <p:cNvSpPr txBox="1"/>
          <p:nvPr/>
        </p:nvSpPr>
        <p:spPr>
          <a:xfrm>
            <a:off x="380319" y="2170117"/>
            <a:ext cx="54521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 sz="2000" u="none" cap="none" strike="noStrike">
                <a:solidFill>
                  <a:srgbClr val="000000"/>
                </a:solidFill>
                <a:latin typeface="Times New Roman"/>
                <a:ea typeface="Times New Roman"/>
                <a:cs typeface="Times New Roman"/>
                <a:sym typeface="Times New Roman"/>
              </a:rPr>
              <a:t>Purpose:</a:t>
            </a:r>
            <a:r>
              <a:rPr b="0" i="0" lang="ko" sz="1600" u="none" cap="none" strike="noStrike">
                <a:solidFill>
                  <a:srgbClr val="000000"/>
                </a:solidFill>
                <a:latin typeface="Times New Roman"/>
                <a:ea typeface="Times New Roman"/>
                <a:cs typeface="Times New Roman"/>
                <a:sym typeface="Times New Roman"/>
              </a:rPr>
              <a:t> Acknowledging the relation with stress and factors.</a:t>
            </a:r>
            <a:endParaRPr/>
          </a:p>
        </p:txBody>
      </p:sp>
      <p:cxnSp>
        <p:nvCxnSpPr>
          <p:cNvPr id="166" name="Google Shape;166;p9"/>
          <p:cNvCxnSpPr/>
          <p:nvPr/>
        </p:nvCxnSpPr>
        <p:spPr>
          <a:xfrm rot="10800000">
            <a:off x="380319" y="2042778"/>
            <a:ext cx="8412673" cy="0"/>
          </a:xfrm>
          <a:prstGeom prst="straightConnector1">
            <a:avLst/>
          </a:prstGeom>
          <a:noFill/>
          <a:ln cap="flat" cmpd="sng" w="15875">
            <a:solidFill>
              <a:schemeClr val="dk1"/>
            </a:solidFill>
            <a:prstDash val="solid"/>
            <a:round/>
            <a:headEnd len="sm" w="sm" type="none"/>
            <a:tailEnd len="sm" w="sm" type="none"/>
          </a:ln>
        </p:spPr>
      </p:cxnSp>
      <p:sp>
        <p:nvSpPr>
          <p:cNvPr id="167" name="Google Shape;167;p9"/>
          <p:cNvSpPr/>
          <p:nvPr/>
        </p:nvSpPr>
        <p:spPr>
          <a:xfrm>
            <a:off x="380319" y="3108521"/>
            <a:ext cx="1625600"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dk1"/>
                </a:solidFill>
                <a:latin typeface="DM Serif Display"/>
                <a:ea typeface="DM Serif Display"/>
                <a:cs typeface="DM Serif Display"/>
                <a:sym typeface="DM Serif Display"/>
              </a:rPr>
              <a:t>EDA</a:t>
            </a:r>
            <a:endParaRPr/>
          </a:p>
        </p:txBody>
      </p:sp>
      <p:sp>
        <p:nvSpPr>
          <p:cNvPr id="168" name="Google Shape;168;p9"/>
          <p:cNvSpPr/>
          <p:nvPr/>
        </p:nvSpPr>
        <p:spPr>
          <a:xfrm>
            <a:off x="2503219" y="3107415"/>
            <a:ext cx="1759364"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 sz="1800" u="none" cap="none" strike="noStrike">
                <a:solidFill>
                  <a:schemeClr val="dk1"/>
                </a:solidFill>
                <a:latin typeface="DM Serif Display"/>
                <a:ea typeface="DM Serif Display"/>
                <a:cs typeface="DM Serif Display"/>
                <a:sym typeface="DM Serif Display"/>
              </a:rPr>
              <a:t>Preprocessing</a:t>
            </a:r>
            <a:endParaRPr/>
          </a:p>
        </p:txBody>
      </p:sp>
      <p:sp>
        <p:nvSpPr>
          <p:cNvPr id="169" name="Google Shape;169;p9"/>
          <p:cNvSpPr/>
          <p:nvPr/>
        </p:nvSpPr>
        <p:spPr>
          <a:xfrm>
            <a:off x="4881418" y="3108521"/>
            <a:ext cx="1625600"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dk1"/>
                </a:solidFill>
                <a:latin typeface="DM Serif Display"/>
                <a:ea typeface="DM Serif Display"/>
                <a:cs typeface="DM Serif Display"/>
                <a:sym typeface="DM Serif Display"/>
              </a:rPr>
              <a:t>Modeling</a:t>
            </a:r>
            <a:endParaRPr/>
          </a:p>
        </p:txBody>
      </p:sp>
      <p:sp>
        <p:nvSpPr>
          <p:cNvPr id="170" name="Google Shape;170;p9"/>
          <p:cNvSpPr/>
          <p:nvPr/>
        </p:nvSpPr>
        <p:spPr>
          <a:xfrm>
            <a:off x="7004318" y="3108521"/>
            <a:ext cx="1625600"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 sz="1800" u="none" cap="none" strike="noStrike">
                <a:solidFill>
                  <a:schemeClr val="dk1"/>
                </a:solidFill>
                <a:latin typeface="DM Serif Display"/>
                <a:ea typeface="DM Serif Display"/>
                <a:cs typeface="DM Serif Display"/>
                <a:sym typeface="DM Serif Display"/>
              </a:rPr>
              <a:t>Optimizing</a:t>
            </a:r>
            <a:endParaRPr/>
          </a:p>
        </p:txBody>
      </p:sp>
      <p:sp>
        <p:nvSpPr>
          <p:cNvPr id="171" name="Google Shape;171;p9"/>
          <p:cNvSpPr txBox="1"/>
          <p:nvPr/>
        </p:nvSpPr>
        <p:spPr>
          <a:xfrm>
            <a:off x="380319" y="2598669"/>
            <a:ext cx="12234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 sz="2000" u="none" cap="none" strike="noStrike">
                <a:solidFill>
                  <a:srgbClr val="000000"/>
                </a:solidFill>
                <a:latin typeface="Times New Roman"/>
                <a:ea typeface="Times New Roman"/>
                <a:cs typeface="Times New Roman"/>
                <a:sym typeface="Times New Roman"/>
              </a:rPr>
              <a:t>Progress:</a:t>
            </a:r>
            <a:endParaRPr/>
          </a:p>
        </p:txBody>
      </p:sp>
      <p:sp>
        <p:nvSpPr>
          <p:cNvPr id="172" name="Google Shape;172;p9"/>
          <p:cNvSpPr txBox="1"/>
          <p:nvPr/>
        </p:nvSpPr>
        <p:spPr>
          <a:xfrm>
            <a:off x="4881418" y="4051849"/>
            <a:ext cx="1625600"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Logistic</a:t>
            </a:r>
            <a:endParaRPr/>
          </a:p>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Regression</a:t>
            </a:r>
            <a:endParaRPr/>
          </a:p>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MLP</a:t>
            </a:r>
            <a:endParaRPr/>
          </a:p>
        </p:txBody>
      </p:sp>
      <p:sp>
        <p:nvSpPr>
          <p:cNvPr id="173" name="Google Shape;173;p9"/>
          <p:cNvSpPr txBox="1"/>
          <p:nvPr/>
        </p:nvSpPr>
        <p:spPr>
          <a:xfrm>
            <a:off x="688254" y="4051849"/>
            <a:ext cx="10630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Heatmap</a:t>
            </a:r>
            <a:endParaRPr b="0" i="0" sz="1400" u="none" cap="none" strike="noStrike">
              <a:solidFill>
                <a:schemeClr val="dk1"/>
              </a:solidFill>
              <a:latin typeface="Times New Roman"/>
              <a:ea typeface="Times New Roman"/>
              <a:cs typeface="Times New Roman"/>
              <a:sym typeface="Times New Roman"/>
            </a:endParaRPr>
          </a:p>
        </p:txBody>
      </p:sp>
      <p:sp>
        <p:nvSpPr>
          <p:cNvPr id="174" name="Google Shape;174;p9"/>
          <p:cNvSpPr txBox="1"/>
          <p:nvPr/>
        </p:nvSpPr>
        <p:spPr>
          <a:xfrm>
            <a:off x="2373003" y="4051849"/>
            <a:ext cx="2019796"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Data drop</a:t>
            </a:r>
            <a:endParaRPr/>
          </a:p>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One Hot Encode</a:t>
            </a:r>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75" name="Google Shape;175;p9"/>
          <p:cNvSpPr txBox="1"/>
          <p:nvPr/>
        </p:nvSpPr>
        <p:spPr>
          <a:xfrm>
            <a:off x="7004318" y="4051849"/>
            <a:ext cx="16256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Regularization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8"/>
          <p:cNvSpPr txBox="1"/>
          <p:nvPr>
            <p:ph type="title"/>
          </p:nvPr>
        </p:nvSpPr>
        <p:spPr>
          <a:xfrm>
            <a:off x="311700" y="528375"/>
            <a:ext cx="8520600" cy="971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ko" sz="3533">
                <a:latin typeface="DM Serif Display"/>
                <a:ea typeface="DM Serif Display"/>
                <a:cs typeface="DM Serif Display"/>
                <a:sym typeface="DM Serif Display"/>
              </a:rPr>
              <a:t>Datasets</a:t>
            </a:r>
            <a:endParaRPr b="1" sz="5000">
              <a:latin typeface="Gowun Batang"/>
              <a:ea typeface="Gowun Batang"/>
              <a:cs typeface="Gowun Batang"/>
              <a:sym typeface="Gowun Batang"/>
            </a:endParaRPr>
          </a:p>
        </p:txBody>
      </p:sp>
      <p:sp>
        <p:nvSpPr>
          <p:cNvPr id="181" name="Google Shape;181;p8"/>
          <p:cNvSpPr/>
          <p:nvPr/>
        </p:nvSpPr>
        <p:spPr>
          <a:xfrm>
            <a:off x="148350" y="1200411"/>
            <a:ext cx="8847300" cy="368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8"/>
          <p:cNvSpPr txBox="1"/>
          <p:nvPr>
            <p:ph type="title"/>
          </p:nvPr>
        </p:nvSpPr>
        <p:spPr>
          <a:xfrm>
            <a:off x="3328800" y="240225"/>
            <a:ext cx="2486400" cy="47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41414"/>
              <a:buNone/>
            </a:pPr>
            <a:r>
              <a:rPr b="1" lang="ko" sz="2200">
                <a:solidFill>
                  <a:srgbClr val="868686"/>
                </a:solidFill>
                <a:latin typeface="DM Serif Display"/>
                <a:ea typeface="DM Serif Display"/>
                <a:cs typeface="DM Serif Display"/>
                <a:sym typeface="DM Serif Display"/>
              </a:rPr>
              <a:t>Abstract</a:t>
            </a:r>
            <a:endParaRPr b="1" sz="5000">
              <a:solidFill>
                <a:srgbClr val="868686"/>
              </a:solidFill>
              <a:latin typeface="DM Serif Display"/>
              <a:ea typeface="DM Serif Display"/>
              <a:cs typeface="DM Serif Display"/>
              <a:sym typeface="DM Serif Display"/>
            </a:endParaRPr>
          </a:p>
        </p:txBody>
      </p:sp>
      <p:sp>
        <p:nvSpPr>
          <p:cNvPr id="183" name="Google Shape;183;p8"/>
          <p:cNvSpPr txBox="1"/>
          <p:nvPr/>
        </p:nvSpPr>
        <p:spPr>
          <a:xfrm>
            <a:off x="3233250" y="2097250"/>
            <a:ext cx="5592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grpSp>
        <p:nvGrpSpPr>
          <p:cNvPr id="184" name="Google Shape;184;p8"/>
          <p:cNvGrpSpPr/>
          <p:nvPr/>
        </p:nvGrpSpPr>
        <p:grpSpPr>
          <a:xfrm>
            <a:off x="256734" y="1285257"/>
            <a:ext cx="2157180" cy="1208700"/>
            <a:chOff x="1327650" y="1285257"/>
            <a:chExt cx="2157180" cy="1208700"/>
          </a:xfrm>
        </p:grpSpPr>
        <p:sp>
          <p:nvSpPr>
            <p:cNvPr id="185" name="Google Shape;185;p8"/>
            <p:cNvSpPr txBox="1"/>
            <p:nvPr/>
          </p:nvSpPr>
          <p:spPr>
            <a:xfrm>
              <a:off x="1327650" y="1522257"/>
              <a:ext cx="2157180" cy="9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ko" sz="2000" u="none" cap="none" strike="noStrike">
                  <a:solidFill>
                    <a:schemeClr val="dk1"/>
                  </a:solidFill>
                  <a:latin typeface="DM Serif Display"/>
                  <a:ea typeface="DM Serif Display"/>
                  <a:cs typeface="DM Serif Display"/>
                  <a:sym typeface="DM Serif Display"/>
                </a:rPr>
                <a:t>Sleep Health and Lifestyle Dataset</a:t>
              </a:r>
              <a:endParaRPr/>
            </a:p>
          </p:txBody>
        </p:sp>
        <p:sp>
          <p:nvSpPr>
            <p:cNvPr id="186" name="Google Shape;186;p8"/>
            <p:cNvSpPr txBox="1"/>
            <p:nvPr/>
          </p:nvSpPr>
          <p:spPr>
            <a:xfrm>
              <a:off x="1327650" y="1285257"/>
              <a:ext cx="996488" cy="4740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dk1"/>
                </a:buClr>
                <a:buSzPct val="205128"/>
                <a:buFont typeface="Arial"/>
                <a:buNone/>
              </a:pPr>
              <a:r>
                <a:rPr b="1" i="0" lang="ko" sz="1400" u="none" cap="none" strike="noStrike">
                  <a:solidFill>
                    <a:srgbClr val="868686"/>
                  </a:solidFill>
                  <a:latin typeface="DM Serif Display"/>
                  <a:ea typeface="DM Serif Display"/>
                  <a:cs typeface="DM Serif Display"/>
                  <a:sym typeface="DM Serif Display"/>
                </a:rPr>
                <a:t>Method 1.</a:t>
              </a:r>
              <a:endParaRPr b="1" i="0" sz="3600" u="none" cap="none" strike="noStrike">
                <a:solidFill>
                  <a:srgbClr val="868686"/>
                </a:solidFill>
                <a:latin typeface="DM Serif Display"/>
                <a:ea typeface="DM Serif Display"/>
                <a:cs typeface="DM Serif Display"/>
                <a:sym typeface="DM Serif Display"/>
              </a:endParaRPr>
            </a:p>
          </p:txBody>
        </p:sp>
      </p:grpSp>
      <p:cxnSp>
        <p:nvCxnSpPr>
          <p:cNvPr id="187" name="Google Shape;187;p8"/>
          <p:cNvCxnSpPr/>
          <p:nvPr/>
        </p:nvCxnSpPr>
        <p:spPr>
          <a:xfrm>
            <a:off x="4572000" y="1828379"/>
            <a:ext cx="0" cy="2628900"/>
          </a:xfrm>
          <a:prstGeom prst="straightConnector1">
            <a:avLst/>
          </a:prstGeom>
          <a:noFill/>
          <a:ln cap="flat" cmpd="sng" w="15875">
            <a:solidFill>
              <a:srgbClr val="F3F8FF"/>
            </a:solidFill>
            <a:prstDash val="solid"/>
            <a:round/>
            <a:headEnd len="sm" w="sm" type="none"/>
            <a:tailEnd len="sm" w="sm" type="none"/>
          </a:ln>
        </p:spPr>
      </p:cxnSp>
      <p:grpSp>
        <p:nvGrpSpPr>
          <p:cNvPr id="188" name="Google Shape;188;p8"/>
          <p:cNvGrpSpPr/>
          <p:nvPr/>
        </p:nvGrpSpPr>
        <p:grpSpPr>
          <a:xfrm>
            <a:off x="4608522" y="1261244"/>
            <a:ext cx="2197796" cy="1208700"/>
            <a:chOff x="1327650" y="1285257"/>
            <a:chExt cx="2197796" cy="1208700"/>
          </a:xfrm>
        </p:grpSpPr>
        <p:sp>
          <p:nvSpPr>
            <p:cNvPr id="189" name="Google Shape;189;p8"/>
            <p:cNvSpPr txBox="1"/>
            <p:nvPr/>
          </p:nvSpPr>
          <p:spPr>
            <a:xfrm>
              <a:off x="1327650" y="1522257"/>
              <a:ext cx="2197796" cy="9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ko" sz="2000" u="none" cap="none" strike="noStrike">
                  <a:solidFill>
                    <a:schemeClr val="dk1"/>
                  </a:solidFill>
                  <a:latin typeface="DM Serif Display"/>
                  <a:ea typeface="DM Serif Display"/>
                  <a:cs typeface="DM Serif Display"/>
                  <a:sym typeface="DM Serif Display"/>
                </a:rPr>
                <a:t>Exercise Recommendation </a:t>
              </a:r>
              <a:br>
                <a:rPr b="1" i="0" lang="ko" sz="2000" u="none" cap="none" strike="noStrike">
                  <a:solidFill>
                    <a:schemeClr val="dk1"/>
                  </a:solidFill>
                  <a:latin typeface="DM Serif Display"/>
                  <a:ea typeface="DM Serif Display"/>
                  <a:cs typeface="DM Serif Display"/>
                  <a:sym typeface="DM Serif Display"/>
                </a:rPr>
              </a:br>
              <a:r>
                <a:rPr b="1" i="0" lang="ko" sz="2000" u="none" cap="none" strike="noStrike">
                  <a:solidFill>
                    <a:schemeClr val="dk1"/>
                  </a:solidFill>
                  <a:latin typeface="DM Serif Display"/>
                  <a:ea typeface="DM Serif Display"/>
                  <a:cs typeface="DM Serif Display"/>
                  <a:sym typeface="DM Serif Display"/>
                </a:rPr>
                <a:t>Plan Dataset</a:t>
              </a:r>
              <a:endParaRPr/>
            </a:p>
          </p:txBody>
        </p:sp>
        <p:sp>
          <p:nvSpPr>
            <p:cNvPr id="190" name="Google Shape;190;p8"/>
            <p:cNvSpPr txBox="1"/>
            <p:nvPr/>
          </p:nvSpPr>
          <p:spPr>
            <a:xfrm>
              <a:off x="1327650" y="1285257"/>
              <a:ext cx="996488" cy="4740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dk1"/>
                </a:buClr>
                <a:buSzPct val="205128"/>
                <a:buFont typeface="Arial"/>
                <a:buNone/>
              </a:pPr>
              <a:r>
                <a:rPr b="1" i="0" lang="ko" sz="1400" u="none" cap="none" strike="noStrike">
                  <a:solidFill>
                    <a:srgbClr val="868686"/>
                  </a:solidFill>
                  <a:latin typeface="DM Serif Display"/>
                  <a:ea typeface="DM Serif Display"/>
                  <a:cs typeface="DM Serif Display"/>
                  <a:sym typeface="DM Serif Display"/>
                </a:rPr>
                <a:t>Method 2.</a:t>
              </a:r>
              <a:endParaRPr b="1" i="0" sz="3600" u="none" cap="none" strike="noStrike">
                <a:solidFill>
                  <a:srgbClr val="868686"/>
                </a:solidFill>
                <a:latin typeface="DM Serif Display"/>
                <a:ea typeface="DM Serif Display"/>
                <a:cs typeface="DM Serif Display"/>
                <a:sym typeface="DM Serif Display"/>
              </a:endParaRPr>
            </a:p>
          </p:txBody>
        </p:sp>
      </p:grpSp>
      <p:pic>
        <p:nvPicPr>
          <p:cNvPr id="191" name="Google Shape;191;p8"/>
          <p:cNvPicPr preferRelativeResize="0"/>
          <p:nvPr/>
        </p:nvPicPr>
        <p:blipFill rotWithShape="1">
          <a:blip r:embed="rId3">
            <a:alphaModFix/>
          </a:blip>
          <a:srcRect b="0" l="0" r="0" t="0"/>
          <a:stretch/>
        </p:blipFill>
        <p:spPr>
          <a:xfrm>
            <a:off x="2444929" y="1361469"/>
            <a:ext cx="1851750" cy="3346144"/>
          </a:xfrm>
          <a:prstGeom prst="rect">
            <a:avLst/>
          </a:prstGeom>
          <a:noFill/>
          <a:ln>
            <a:noFill/>
          </a:ln>
        </p:spPr>
      </p:pic>
      <p:pic>
        <p:nvPicPr>
          <p:cNvPr id="192" name="Google Shape;192;p8"/>
          <p:cNvPicPr preferRelativeResize="0"/>
          <p:nvPr/>
        </p:nvPicPr>
        <p:blipFill rotWithShape="1">
          <a:blip r:embed="rId4">
            <a:alphaModFix/>
          </a:blip>
          <a:srcRect b="0" l="3740" r="5751" t="13886"/>
          <a:stretch/>
        </p:blipFill>
        <p:spPr>
          <a:xfrm>
            <a:off x="6741325" y="1361469"/>
            <a:ext cx="1900119" cy="1799896"/>
          </a:xfrm>
          <a:prstGeom prst="rect">
            <a:avLst/>
          </a:prstGeom>
          <a:noFill/>
          <a:ln>
            <a:noFill/>
          </a:ln>
        </p:spPr>
      </p:pic>
      <p:sp>
        <p:nvSpPr>
          <p:cNvPr id="193" name="Google Shape;193;p8"/>
          <p:cNvSpPr/>
          <p:nvPr/>
        </p:nvSpPr>
        <p:spPr>
          <a:xfrm>
            <a:off x="380319" y="5735975"/>
            <a:ext cx="1625600"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dk1"/>
                </a:solidFill>
                <a:latin typeface="DM Serif Display"/>
                <a:ea typeface="DM Serif Display"/>
                <a:cs typeface="DM Serif Display"/>
                <a:sym typeface="DM Serif Display"/>
              </a:rPr>
              <a:t>EDA</a:t>
            </a:r>
            <a:endParaRPr/>
          </a:p>
        </p:txBody>
      </p:sp>
      <p:sp>
        <p:nvSpPr>
          <p:cNvPr id="194" name="Google Shape;194;p8"/>
          <p:cNvSpPr/>
          <p:nvPr/>
        </p:nvSpPr>
        <p:spPr>
          <a:xfrm>
            <a:off x="2503219" y="8097069"/>
            <a:ext cx="1759364"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 sz="1800" u="none" cap="none" strike="noStrike">
                <a:solidFill>
                  <a:schemeClr val="dk1"/>
                </a:solidFill>
                <a:latin typeface="DM Serif Display"/>
                <a:ea typeface="DM Serif Display"/>
                <a:cs typeface="DM Serif Display"/>
                <a:sym typeface="DM Serif Display"/>
              </a:rPr>
              <a:t>Preprocessing</a:t>
            </a:r>
            <a:endParaRPr/>
          </a:p>
        </p:txBody>
      </p:sp>
      <p:sp>
        <p:nvSpPr>
          <p:cNvPr id="195" name="Google Shape;195;p8"/>
          <p:cNvSpPr/>
          <p:nvPr/>
        </p:nvSpPr>
        <p:spPr>
          <a:xfrm>
            <a:off x="4881418" y="10323215"/>
            <a:ext cx="1625600"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dk1"/>
                </a:solidFill>
                <a:latin typeface="DM Serif Display"/>
                <a:ea typeface="DM Serif Display"/>
                <a:cs typeface="DM Serif Display"/>
                <a:sym typeface="DM Serif Display"/>
              </a:rPr>
              <a:t>Modeling</a:t>
            </a:r>
            <a:endParaRPr/>
          </a:p>
        </p:txBody>
      </p:sp>
      <p:sp>
        <p:nvSpPr>
          <p:cNvPr id="196" name="Google Shape;196;p8"/>
          <p:cNvSpPr/>
          <p:nvPr/>
        </p:nvSpPr>
        <p:spPr>
          <a:xfrm>
            <a:off x="7004318" y="11862455"/>
            <a:ext cx="1625600" cy="8579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ko" sz="1800" u="none" cap="none" strike="noStrike">
                <a:solidFill>
                  <a:schemeClr val="dk1"/>
                </a:solidFill>
                <a:latin typeface="DM Serif Display"/>
                <a:ea typeface="DM Serif Display"/>
                <a:cs typeface="DM Serif Display"/>
                <a:sym typeface="DM Serif Display"/>
              </a:rPr>
              <a:t>Optimizing</a:t>
            </a:r>
            <a:endParaRPr/>
          </a:p>
        </p:txBody>
      </p:sp>
      <p:sp>
        <p:nvSpPr>
          <p:cNvPr id="197" name="Google Shape;197;p8"/>
          <p:cNvSpPr txBox="1"/>
          <p:nvPr/>
        </p:nvSpPr>
        <p:spPr>
          <a:xfrm>
            <a:off x="4881418" y="11266543"/>
            <a:ext cx="16256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Logistic</a:t>
            </a:r>
            <a:endParaRPr/>
          </a:p>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Regression</a:t>
            </a:r>
            <a:endParaRPr/>
          </a:p>
        </p:txBody>
      </p:sp>
      <p:sp>
        <p:nvSpPr>
          <p:cNvPr id="198" name="Google Shape;198;p8"/>
          <p:cNvSpPr txBox="1"/>
          <p:nvPr/>
        </p:nvSpPr>
        <p:spPr>
          <a:xfrm>
            <a:off x="688254" y="6679303"/>
            <a:ext cx="10630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Heatmap</a:t>
            </a:r>
            <a:endParaRPr b="0" i="0" sz="1400" u="none" cap="none" strike="noStrike">
              <a:solidFill>
                <a:schemeClr val="dk1"/>
              </a:solidFill>
              <a:latin typeface="Times New Roman"/>
              <a:ea typeface="Times New Roman"/>
              <a:cs typeface="Times New Roman"/>
              <a:sym typeface="Times New Roman"/>
            </a:endParaRPr>
          </a:p>
        </p:txBody>
      </p:sp>
      <p:sp>
        <p:nvSpPr>
          <p:cNvPr id="199" name="Google Shape;199;p8"/>
          <p:cNvSpPr txBox="1"/>
          <p:nvPr/>
        </p:nvSpPr>
        <p:spPr>
          <a:xfrm>
            <a:off x="2373003" y="9041503"/>
            <a:ext cx="2019796"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Data drop</a:t>
            </a:r>
            <a:endParaRPr/>
          </a:p>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One Hot Encode</a:t>
            </a:r>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200" name="Google Shape;200;p8"/>
          <p:cNvSpPr txBox="1"/>
          <p:nvPr/>
        </p:nvSpPr>
        <p:spPr>
          <a:xfrm>
            <a:off x="7004318" y="12805783"/>
            <a:ext cx="16256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chemeClr val="dk1"/>
                </a:solidFill>
                <a:latin typeface="Times New Roman"/>
                <a:ea typeface="Times New Roman"/>
                <a:cs typeface="Times New Roman"/>
                <a:sym typeface="Times New Roman"/>
              </a:rPr>
              <a:t>MSE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